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y Grotesk Grand" panose="020B0604020202020204" charset="0"/>
      <p:regular r:id="rId13"/>
    </p:embeddedFont>
    <p:embeddedFont>
      <p:font typeface="Roca One" panose="020B0604020202020204" charset="0"/>
      <p:regular r:id="rId14"/>
    </p:embeddedFont>
    <p:embeddedFont>
      <p:font typeface="Roca One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66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EC"/>
        </a:solidFill>
        <a:effectLst/>
      </p:bgPr>
    </p:bg>
    <p:spTree>
      <p:nvGrpSpPr>
        <p:cNvPr id="1" name=""/>
        <p:cNvGrpSpPr/>
        <p:nvPr/>
      </p:nvGrpSpPr>
      <p:grpSpPr>
        <a:xfrm>
          <a:off x="0" y="0"/>
          <a:ext cx="0" cy="0"/>
          <a:chOff x="0" y="0"/>
          <a:chExt cx="0" cy="0"/>
        </a:xfrm>
      </p:grpSpPr>
      <p:sp>
        <p:nvSpPr>
          <p:cNvPr id="2" name="Freeform 2"/>
          <p:cNvSpPr/>
          <p:nvPr/>
        </p:nvSpPr>
        <p:spPr>
          <a:xfrm rot="-5694160">
            <a:off x="9846419" y="1962908"/>
            <a:ext cx="10426024" cy="12493057"/>
          </a:xfrm>
          <a:custGeom>
            <a:avLst/>
            <a:gdLst/>
            <a:ahLst/>
            <a:cxnLst/>
            <a:rect l="l" t="t" r="r" b="b"/>
            <a:pathLst>
              <a:path w="10426024" h="12493057">
                <a:moveTo>
                  <a:pt x="0" y="0"/>
                </a:moveTo>
                <a:lnTo>
                  <a:pt x="10426024" y="0"/>
                </a:lnTo>
                <a:lnTo>
                  <a:pt x="10426024" y="12493057"/>
                </a:lnTo>
                <a:lnTo>
                  <a:pt x="0" y="12493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3" name="Picture 3"/>
          <p:cNvPicPr>
            <a:picLocks noChangeAspect="1"/>
          </p:cNvPicPr>
          <p:nvPr/>
        </p:nvPicPr>
        <p:blipFill>
          <a:blip r:embed="rId4"/>
          <a:srcRect/>
          <a:stretch>
            <a:fillRect/>
          </a:stretch>
        </p:blipFill>
        <p:spPr>
          <a:xfrm flipH="1">
            <a:off x="11332051" y="1075365"/>
            <a:ext cx="5677964" cy="8229600"/>
          </a:xfrm>
          <a:prstGeom prst="rect">
            <a:avLst/>
          </a:prstGeom>
        </p:spPr>
      </p:pic>
      <p:sp>
        <p:nvSpPr>
          <p:cNvPr id="4" name="TextBox 4"/>
          <p:cNvSpPr txBox="1"/>
          <p:nvPr/>
        </p:nvSpPr>
        <p:spPr>
          <a:xfrm>
            <a:off x="477462" y="3253809"/>
            <a:ext cx="10126375" cy="3520490"/>
          </a:xfrm>
          <a:prstGeom prst="rect">
            <a:avLst/>
          </a:prstGeom>
        </p:spPr>
        <p:txBody>
          <a:bodyPr lIns="0" tIns="0" rIns="0" bIns="0" rtlCol="0" anchor="t">
            <a:spAutoFit/>
          </a:bodyPr>
          <a:lstStyle/>
          <a:p>
            <a:pPr algn="l">
              <a:lnSpc>
                <a:spcPts val="13333"/>
              </a:lnSpc>
            </a:pPr>
            <a:r>
              <a:rPr lang="en-US" sz="14981" dirty="0">
                <a:solidFill>
                  <a:srgbClr val="CD679C"/>
                </a:solidFill>
                <a:latin typeface="Roca One"/>
                <a:ea typeface="Roca One"/>
                <a:cs typeface="Roca One"/>
                <a:sym typeface="Roca One"/>
              </a:rPr>
              <a:t>calorie</a:t>
            </a:r>
          </a:p>
          <a:p>
            <a:pPr algn="l">
              <a:lnSpc>
                <a:spcPts val="13333"/>
              </a:lnSpc>
            </a:pPr>
            <a:r>
              <a:rPr lang="en-US" sz="14981" dirty="0">
                <a:solidFill>
                  <a:srgbClr val="CD679C"/>
                </a:solidFill>
                <a:latin typeface="Roca One"/>
                <a:ea typeface="Roca One"/>
                <a:cs typeface="Roca One"/>
                <a:sym typeface="Roca One"/>
              </a:rPr>
              <a:t>calculator</a:t>
            </a:r>
          </a:p>
        </p:txBody>
      </p:sp>
      <p:sp>
        <p:nvSpPr>
          <p:cNvPr id="5" name="TextBox 5"/>
          <p:cNvSpPr txBox="1"/>
          <p:nvPr/>
        </p:nvSpPr>
        <p:spPr>
          <a:xfrm>
            <a:off x="1513071" y="6186081"/>
            <a:ext cx="6716068" cy="588218"/>
          </a:xfrm>
          <a:prstGeom prst="rect">
            <a:avLst/>
          </a:prstGeom>
        </p:spPr>
        <p:txBody>
          <a:bodyPr lIns="0" tIns="0" rIns="0" bIns="0" rtlCol="0" anchor="t">
            <a:spAutoFit/>
          </a:bodyPr>
          <a:lstStyle/>
          <a:p>
            <a:pPr algn="l">
              <a:lnSpc>
                <a:spcPts val="4704"/>
              </a:lnSpc>
            </a:pPr>
            <a:r>
              <a:rPr lang="en-US" sz="3360" dirty="0">
                <a:solidFill>
                  <a:srgbClr val="67BE73"/>
                </a:solidFill>
                <a:latin typeface="Cy Grotesk Grand"/>
                <a:ea typeface="Cy Grotesk Grand"/>
                <a:cs typeface="Cy Grotesk Grand"/>
                <a:sym typeface="Cy Grotesk Grand"/>
              </a:rPr>
              <a:t>presented by team 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BEC"/>
        </a:solidFill>
        <a:effectLst/>
      </p:bgPr>
    </p:bg>
    <p:spTree>
      <p:nvGrpSpPr>
        <p:cNvPr id="1" name=""/>
        <p:cNvGrpSpPr/>
        <p:nvPr/>
      </p:nvGrpSpPr>
      <p:grpSpPr>
        <a:xfrm>
          <a:off x="0" y="0"/>
          <a:ext cx="0" cy="0"/>
          <a:chOff x="0" y="0"/>
          <a:chExt cx="0" cy="0"/>
        </a:xfrm>
      </p:grpSpPr>
      <p:sp>
        <p:nvSpPr>
          <p:cNvPr id="2" name="Freeform 2"/>
          <p:cNvSpPr/>
          <p:nvPr/>
        </p:nvSpPr>
        <p:spPr>
          <a:xfrm rot="-1945285">
            <a:off x="-2788928" y="5191844"/>
            <a:ext cx="9168453" cy="10986163"/>
          </a:xfrm>
          <a:custGeom>
            <a:avLst/>
            <a:gdLst/>
            <a:ahLst/>
            <a:cxnLst/>
            <a:rect l="l" t="t" r="r" b="b"/>
            <a:pathLst>
              <a:path w="9168453" h="10986163">
                <a:moveTo>
                  <a:pt x="0" y="0"/>
                </a:moveTo>
                <a:lnTo>
                  <a:pt x="9168453" y="0"/>
                </a:lnTo>
                <a:lnTo>
                  <a:pt x="9168453" y="10986163"/>
                </a:lnTo>
                <a:lnTo>
                  <a:pt x="0" y="109861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a:off x="1028700" y="3404171"/>
            <a:ext cx="2743772" cy="6307522"/>
          </a:xfrm>
          <a:prstGeom prst="rect">
            <a:avLst/>
          </a:prstGeom>
        </p:spPr>
      </p:pic>
      <p:sp>
        <p:nvSpPr>
          <p:cNvPr id="4" name="TextBox 4"/>
          <p:cNvSpPr txBox="1"/>
          <p:nvPr/>
        </p:nvSpPr>
        <p:spPr>
          <a:xfrm>
            <a:off x="4369508" y="3997205"/>
            <a:ext cx="11390068" cy="3078179"/>
          </a:xfrm>
          <a:prstGeom prst="rect">
            <a:avLst/>
          </a:prstGeom>
        </p:spPr>
        <p:txBody>
          <a:bodyPr lIns="0" tIns="0" rIns="0" bIns="0" rtlCol="0" anchor="t">
            <a:spAutoFit/>
          </a:bodyPr>
          <a:lstStyle/>
          <a:p>
            <a:pPr algn="ctr">
              <a:lnSpc>
                <a:spcPts val="4111"/>
              </a:lnSpc>
            </a:pPr>
            <a:r>
              <a:rPr lang="en-US" sz="2936" dirty="0">
                <a:solidFill>
                  <a:srgbClr val="07391E"/>
                </a:solidFill>
                <a:latin typeface="Cy Grotesk Grand"/>
                <a:ea typeface="Cy Grotesk Grand"/>
                <a:cs typeface="Cy Grotesk Grand"/>
                <a:sym typeface="Cy Grotesk Grand"/>
              </a:rPr>
              <a:t>It is particularly useful for:</a:t>
            </a:r>
          </a:p>
          <a:p>
            <a:pPr marL="634068" lvl="1" indent="-317034" algn="l">
              <a:lnSpc>
                <a:spcPts val="4111"/>
              </a:lnSpc>
              <a:buFont typeface="Arial"/>
              <a:buChar char="•"/>
            </a:pPr>
            <a:r>
              <a:rPr lang="en-US" sz="2936" dirty="0">
                <a:solidFill>
                  <a:srgbClr val="07391E"/>
                </a:solidFill>
                <a:latin typeface="Cy Grotesk Grand"/>
                <a:ea typeface="Cy Grotesk Grand"/>
                <a:cs typeface="Cy Grotesk Grand"/>
                <a:sym typeface="Cy Grotesk Grand"/>
              </a:rPr>
              <a:t> Tracking calorie intake for weight management.</a:t>
            </a:r>
          </a:p>
          <a:p>
            <a:pPr marL="634068" lvl="1" indent="-317034" algn="l">
              <a:lnSpc>
                <a:spcPts val="4111"/>
              </a:lnSpc>
              <a:buFont typeface="Arial"/>
              <a:buChar char="•"/>
            </a:pPr>
            <a:r>
              <a:rPr lang="en-US" sz="2936" dirty="0">
                <a:solidFill>
                  <a:srgbClr val="07391E"/>
                </a:solidFill>
                <a:latin typeface="Cy Grotesk Grand"/>
                <a:ea typeface="Cy Grotesk Grand"/>
                <a:cs typeface="Cy Grotesk Grand"/>
                <a:sym typeface="Cy Grotesk Grand"/>
              </a:rPr>
              <a:t> Understanding the impact of lifestyle and activity levels on calorie requirements.</a:t>
            </a:r>
          </a:p>
          <a:p>
            <a:pPr algn="ctr">
              <a:lnSpc>
                <a:spcPts val="4111"/>
              </a:lnSpc>
            </a:pPr>
            <a:endParaRPr lang="en-US" sz="2936" dirty="0">
              <a:solidFill>
                <a:srgbClr val="07391E"/>
              </a:solidFill>
              <a:latin typeface="Cy Grotesk Grand"/>
              <a:ea typeface="Cy Grotesk Grand"/>
              <a:cs typeface="Cy Grotesk Grand"/>
              <a:sym typeface="Cy Grotesk Grand"/>
            </a:endParaRPr>
          </a:p>
        </p:txBody>
      </p:sp>
      <p:sp>
        <p:nvSpPr>
          <p:cNvPr id="5" name="TextBox 5"/>
          <p:cNvSpPr txBox="1"/>
          <p:nvPr/>
        </p:nvSpPr>
        <p:spPr>
          <a:xfrm>
            <a:off x="4435241" y="3037506"/>
            <a:ext cx="9417518" cy="819057"/>
          </a:xfrm>
          <a:prstGeom prst="rect">
            <a:avLst/>
          </a:prstGeom>
        </p:spPr>
        <p:txBody>
          <a:bodyPr lIns="0" tIns="0" rIns="0" bIns="0" rtlCol="0" anchor="t">
            <a:spAutoFit/>
          </a:bodyPr>
          <a:lstStyle/>
          <a:p>
            <a:pPr algn="ctr">
              <a:lnSpc>
                <a:spcPts val="6294"/>
              </a:lnSpc>
            </a:pPr>
            <a:r>
              <a:rPr lang="en-US" sz="5995" dirty="0">
                <a:solidFill>
                  <a:srgbClr val="CD679C"/>
                </a:solidFill>
                <a:latin typeface="Roca One"/>
                <a:ea typeface="Roca One"/>
                <a:cs typeface="Roca One"/>
                <a:sym typeface="Roca One"/>
              </a:rPr>
              <a:t>Conclusions</a:t>
            </a:r>
          </a:p>
        </p:txBody>
      </p:sp>
      <p:sp>
        <p:nvSpPr>
          <p:cNvPr id="6" name="TextBox 6"/>
          <p:cNvSpPr txBox="1"/>
          <p:nvPr/>
        </p:nvSpPr>
        <p:spPr>
          <a:xfrm>
            <a:off x="6331459" y="8105676"/>
            <a:ext cx="11594941" cy="1152624"/>
          </a:xfrm>
          <a:prstGeom prst="rect">
            <a:avLst/>
          </a:prstGeom>
        </p:spPr>
        <p:txBody>
          <a:bodyPr lIns="0" tIns="0" rIns="0" bIns="0" rtlCol="0" anchor="t">
            <a:spAutoFit/>
          </a:bodyPr>
          <a:lstStyle/>
          <a:p>
            <a:pPr algn="ctr">
              <a:lnSpc>
                <a:spcPts val="3042"/>
              </a:lnSpc>
              <a:spcBef>
                <a:spcPct val="0"/>
              </a:spcBef>
            </a:pPr>
            <a:r>
              <a:rPr lang="en-US" sz="2473" dirty="0">
                <a:solidFill>
                  <a:srgbClr val="000000"/>
                </a:solidFill>
                <a:latin typeface="Cy Grotesk Grand"/>
                <a:ea typeface="Cy Grotesk Grand"/>
                <a:cs typeface="Cy Grotesk Grand"/>
                <a:sym typeface="Cy Grotesk Grand"/>
              </a:rPr>
              <a:t>This program is an example of how programming can simplify health-related calculations, making them accessible and accurate for everyday users.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BEC"/>
        </a:solidFill>
        <a:effectLst/>
      </p:bgPr>
    </p:bg>
    <p:spTree>
      <p:nvGrpSpPr>
        <p:cNvPr id="1" name=""/>
        <p:cNvGrpSpPr/>
        <p:nvPr/>
      </p:nvGrpSpPr>
      <p:grpSpPr>
        <a:xfrm>
          <a:off x="0" y="0"/>
          <a:ext cx="0" cy="0"/>
          <a:chOff x="0" y="0"/>
          <a:chExt cx="0" cy="0"/>
        </a:xfrm>
      </p:grpSpPr>
      <p:sp>
        <p:nvSpPr>
          <p:cNvPr id="2" name="TextBox 2"/>
          <p:cNvSpPr txBox="1"/>
          <p:nvPr/>
        </p:nvSpPr>
        <p:spPr>
          <a:xfrm>
            <a:off x="4623110" y="4508994"/>
            <a:ext cx="8701023" cy="1707236"/>
          </a:xfrm>
          <a:prstGeom prst="rect">
            <a:avLst/>
          </a:prstGeom>
        </p:spPr>
        <p:txBody>
          <a:bodyPr lIns="0" tIns="0" rIns="0" bIns="0" rtlCol="0" anchor="t">
            <a:spAutoFit/>
          </a:bodyPr>
          <a:lstStyle/>
          <a:p>
            <a:pPr algn="ctr">
              <a:lnSpc>
                <a:spcPts val="13169"/>
              </a:lnSpc>
            </a:pPr>
            <a:r>
              <a:rPr lang="en-US" sz="11864" dirty="0">
                <a:solidFill>
                  <a:srgbClr val="4B9F57"/>
                </a:solidFill>
                <a:latin typeface="Roca One"/>
                <a:ea typeface="Roca One"/>
                <a:cs typeface="Roca One"/>
                <a:sym typeface="Roca One"/>
              </a:rPr>
              <a:t>Thanks</a:t>
            </a:r>
          </a:p>
        </p:txBody>
      </p:sp>
      <p:sp>
        <p:nvSpPr>
          <p:cNvPr id="3" name="Freeform 3"/>
          <p:cNvSpPr/>
          <p:nvPr/>
        </p:nvSpPr>
        <p:spPr>
          <a:xfrm rot="-3079162">
            <a:off x="-3165905" y="4300490"/>
            <a:ext cx="10426024" cy="12493057"/>
          </a:xfrm>
          <a:custGeom>
            <a:avLst/>
            <a:gdLst/>
            <a:ahLst/>
            <a:cxnLst/>
            <a:rect l="l" t="t" r="r" b="b"/>
            <a:pathLst>
              <a:path w="10426024" h="12493057">
                <a:moveTo>
                  <a:pt x="0" y="0"/>
                </a:moveTo>
                <a:lnTo>
                  <a:pt x="10426025" y="0"/>
                </a:lnTo>
                <a:lnTo>
                  <a:pt x="10426025" y="12493058"/>
                </a:lnTo>
                <a:lnTo>
                  <a:pt x="0" y="12493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079162">
            <a:off x="12891671" y="-7356554"/>
            <a:ext cx="10426024" cy="12493057"/>
          </a:xfrm>
          <a:custGeom>
            <a:avLst/>
            <a:gdLst/>
            <a:ahLst/>
            <a:cxnLst/>
            <a:rect l="l" t="t" r="r" b="b"/>
            <a:pathLst>
              <a:path w="10426024" h="12493057">
                <a:moveTo>
                  <a:pt x="0" y="0"/>
                </a:moveTo>
                <a:lnTo>
                  <a:pt x="10426025" y="0"/>
                </a:lnTo>
                <a:lnTo>
                  <a:pt x="10426025" y="12493057"/>
                </a:lnTo>
                <a:lnTo>
                  <a:pt x="0" y="12493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5" name="Picture 5"/>
          <p:cNvPicPr>
            <a:picLocks noChangeAspect="1"/>
          </p:cNvPicPr>
          <p:nvPr/>
        </p:nvPicPr>
        <p:blipFill>
          <a:blip r:embed="rId4"/>
          <a:srcRect/>
          <a:stretch>
            <a:fillRect/>
          </a:stretch>
        </p:blipFill>
        <p:spPr>
          <a:xfrm>
            <a:off x="1028700" y="4084189"/>
            <a:ext cx="4141050" cy="5558457"/>
          </a:xfrm>
          <a:prstGeom prst="rect">
            <a:avLst/>
          </a:prstGeom>
        </p:spPr>
      </p:pic>
      <p:pic>
        <p:nvPicPr>
          <p:cNvPr id="6" name="Picture 6"/>
          <p:cNvPicPr>
            <a:picLocks noChangeAspect="1"/>
          </p:cNvPicPr>
          <p:nvPr/>
        </p:nvPicPr>
        <p:blipFill>
          <a:blip r:embed="rId5"/>
          <a:srcRect/>
          <a:stretch>
            <a:fillRect/>
          </a:stretch>
        </p:blipFill>
        <p:spPr>
          <a:xfrm flipH="1">
            <a:off x="12678752" y="688439"/>
            <a:ext cx="5119558" cy="63597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7BE73"/>
        </a:solidFill>
        <a:effectLst/>
      </p:bgPr>
    </p:bg>
    <p:spTree>
      <p:nvGrpSpPr>
        <p:cNvPr id="1" name=""/>
        <p:cNvGrpSpPr/>
        <p:nvPr/>
      </p:nvGrpSpPr>
      <p:grpSpPr>
        <a:xfrm>
          <a:off x="0" y="0"/>
          <a:ext cx="0" cy="0"/>
          <a:chOff x="0" y="0"/>
          <a:chExt cx="0" cy="0"/>
        </a:xfrm>
      </p:grpSpPr>
      <p:sp>
        <p:nvSpPr>
          <p:cNvPr id="2" name="Freeform 2"/>
          <p:cNvSpPr/>
          <p:nvPr/>
        </p:nvSpPr>
        <p:spPr>
          <a:xfrm rot="-6125602">
            <a:off x="8979689" y="3029003"/>
            <a:ext cx="10426024" cy="12493057"/>
          </a:xfrm>
          <a:custGeom>
            <a:avLst/>
            <a:gdLst/>
            <a:ahLst/>
            <a:cxnLst/>
            <a:rect l="l" t="t" r="r" b="b"/>
            <a:pathLst>
              <a:path w="10426024" h="12493057">
                <a:moveTo>
                  <a:pt x="0" y="0"/>
                </a:moveTo>
                <a:lnTo>
                  <a:pt x="10426025" y="0"/>
                </a:lnTo>
                <a:lnTo>
                  <a:pt x="10426025" y="12493058"/>
                </a:lnTo>
                <a:lnTo>
                  <a:pt x="0" y="12493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a:off x="9144000" y="1028700"/>
            <a:ext cx="7859268" cy="8229600"/>
          </a:xfrm>
          <a:prstGeom prst="rect">
            <a:avLst/>
          </a:prstGeom>
        </p:spPr>
      </p:pic>
      <p:sp>
        <p:nvSpPr>
          <p:cNvPr id="4" name="TextBox 4"/>
          <p:cNvSpPr txBox="1"/>
          <p:nvPr/>
        </p:nvSpPr>
        <p:spPr>
          <a:xfrm>
            <a:off x="1028700" y="1492860"/>
            <a:ext cx="7583974" cy="6924973"/>
          </a:xfrm>
          <a:prstGeom prst="rect">
            <a:avLst/>
          </a:prstGeom>
        </p:spPr>
        <p:txBody>
          <a:bodyPr lIns="0" tIns="0" rIns="0" bIns="0" rtlCol="0" anchor="t">
            <a:spAutoFit/>
          </a:bodyPr>
          <a:lstStyle/>
          <a:p>
            <a:pPr algn="just">
              <a:lnSpc>
                <a:spcPts val="9048"/>
              </a:lnSpc>
            </a:pPr>
            <a:r>
              <a:rPr lang="en-US" sz="7356" b="1" dirty="0">
                <a:solidFill>
                  <a:srgbClr val="FFC000"/>
                </a:solidFill>
                <a:latin typeface="Roca One Bold"/>
                <a:ea typeface="Roca One Bold"/>
                <a:cs typeface="Roca One Bold"/>
                <a:sym typeface="Roca One Bold"/>
              </a:rPr>
              <a:t>Members</a:t>
            </a:r>
          </a:p>
          <a:p>
            <a:pPr algn="just">
              <a:lnSpc>
                <a:spcPts val="9048"/>
              </a:lnSpc>
            </a:pPr>
            <a:r>
              <a:rPr lang="en-US" sz="7356" dirty="0">
                <a:solidFill>
                  <a:srgbClr val="FBFBEC"/>
                </a:solidFill>
                <a:latin typeface="Roca One"/>
                <a:ea typeface="Roca One"/>
                <a:cs typeface="Roca One"/>
                <a:sym typeface="Roca One"/>
              </a:rPr>
              <a:t>01  - </a:t>
            </a:r>
            <a:r>
              <a:rPr lang="en-US" sz="7356" dirty="0" err="1">
                <a:solidFill>
                  <a:srgbClr val="FBFBEC"/>
                </a:solidFill>
                <a:latin typeface="Roca One"/>
                <a:ea typeface="Roca One"/>
                <a:cs typeface="Roca One"/>
                <a:sym typeface="Roca One"/>
              </a:rPr>
              <a:t>Gurudath</a:t>
            </a:r>
            <a:endParaRPr lang="en-US" sz="7356" dirty="0">
              <a:solidFill>
                <a:srgbClr val="FBFBEC"/>
              </a:solidFill>
              <a:latin typeface="Roca One"/>
              <a:ea typeface="Roca One"/>
              <a:cs typeface="Roca One"/>
              <a:sym typeface="Roca One"/>
            </a:endParaRPr>
          </a:p>
          <a:p>
            <a:pPr algn="just">
              <a:lnSpc>
                <a:spcPts val="9048"/>
              </a:lnSpc>
            </a:pPr>
            <a:r>
              <a:rPr lang="en-US" sz="7356" dirty="0">
                <a:solidFill>
                  <a:srgbClr val="FBFBEC"/>
                </a:solidFill>
                <a:latin typeface="Roca One"/>
                <a:ea typeface="Roca One"/>
                <a:cs typeface="Roca One"/>
                <a:sym typeface="Roca One"/>
              </a:rPr>
              <a:t>02 - Saad Bin</a:t>
            </a:r>
          </a:p>
          <a:p>
            <a:pPr algn="just">
              <a:lnSpc>
                <a:spcPts val="9048"/>
              </a:lnSpc>
            </a:pPr>
            <a:r>
              <a:rPr lang="en-US" sz="7356" dirty="0">
                <a:solidFill>
                  <a:srgbClr val="FBFBEC"/>
                </a:solidFill>
                <a:latin typeface="Roca One"/>
                <a:ea typeface="Roca One"/>
                <a:cs typeface="Roca One"/>
                <a:sym typeface="Roca One"/>
              </a:rPr>
              <a:t>03 - Yogini S</a:t>
            </a:r>
          </a:p>
          <a:p>
            <a:pPr algn="just">
              <a:lnSpc>
                <a:spcPts val="9048"/>
              </a:lnSpc>
            </a:pPr>
            <a:r>
              <a:rPr lang="en-US" sz="7356" dirty="0">
                <a:solidFill>
                  <a:srgbClr val="FBFBEC"/>
                </a:solidFill>
                <a:latin typeface="Roca One"/>
                <a:ea typeface="Roca One"/>
                <a:cs typeface="Roca One"/>
                <a:sym typeface="Roca One"/>
              </a:rPr>
              <a:t>04 - Rohith C S</a:t>
            </a:r>
          </a:p>
          <a:p>
            <a:pPr algn="just">
              <a:lnSpc>
                <a:spcPts val="9048"/>
              </a:lnSpc>
            </a:pPr>
            <a:r>
              <a:rPr lang="en-US" sz="7356" dirty="0">
                <a:solidFill>
                  <a:srgbClr val="FBFBEC"/>
                </a:solidFill>
                <a:latin typeface="Roca One"/>
                <a:ea typeface="Roca One"/>
                <a:cs typeface="Roca One"/>
                <a:sym typeface="Roca One"/>
              </a:rPr>
              <a:t>05 - </a:t>
            </a:r>
            <a:r>
              <a:rPr lang="en-US" sz="7356" dirty="0" err="1">
                <a:solidFill>
                  <a:srgbClr val="FBFBEC"/>
                </a:solidFill>
                <a:latin typeface="Roca One"/>
                <a:ea typeface="Roca One"/>
                <a:cs typeface="Roca One"/>
                <a:sym typeface="Roca One"/>
              </a:rPr>
              <a:t>Punith</a:t>
            </a:r>
            <a:r>
              <a:rPr lang="en-US" sz="7356" dirty="0">
                <a:solidFill>
                  <a:srgbClr val="FBFBEC"/>
                </a:solidFill>
                <a:latin typeface="Roca One"/>
                <a:ea typeface="Roca One"/>
                <a:cs typeface="Roca One"/>
                <a:sym typeface="Roca One"/>
              </a:rPr>
              <a:t> 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BEC"/>
        </a:solidFill>
        <a:effectLst/>
      </p:bgPr>
    </p:bg>
    <p:spTree>
      <p:nvGrpSpPr>
        <p:cNvPr id="1" name=""/>
        <p:cNvGrpSpPr/>
        <p:nvPr/>
      </p:nvGrpSpPr>
      <p:grpSpPr>
        <a:xfrm>
          <a:off x="0" y="0"/>
          <a:ext cx="0" cy="0"/>
          <a:chOff x="0" y="0"/>
          <a:chExt cx="0" cy="0"/>
        </a:xfrm>
      </p:grpSpPr>
      <p:sp>
        <p:nvSpPr>
          <p:cNvPr id="2" name="Freeform 2"/>
          <p:cNvSpPr/>
          <p:nvPr/>
        </p:nvSpPr>
        <p:spPr>
          <a:xfrm rot="-7520709">
            <a:off x="12686354" y="3003067"/>
            <a:ext cx="9145893" cy="10959131"/>
          </a:xfrm>
          <a:custGeom>
            <a:avLst/>
            <a:gdLst/>
            <a:ahLst/>
            <a:cxnLst/>
            <a:rect l="l" t="t" r="r" b="b"/>
            <a:pathLst>
              <a:path w="9145893" h="10959131">
                <a:moveTo>
                  <a:pt x="0" y="0"/>
                </a:moveTo>
                <a:lnTo>
                  <a:pt x="9145892" y="0"/>
                </a:lnTo>
                <a:lnTo>
                  <a:pt x="9145892" y="10959131"/>
                </a:lnTo>
                <a:lnTo>
                  <a:pt x="0" y="109591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flipH="1">
            <a:off x="13572713" y="2104079"/>
            <a:ext cx="3859025" cy="6378553"/>
          </a:xfrm>
          <a:prstGeom prst="rect">
            <a:avLst/>
          </a:prstGeom>
        </p:spPr>
      </p:pic>
      <p:sp>
        <p:nvSpPr>
          <p:cNvPr id="4" name="TextBox 4"/>
          <p:cNvSpPr txBox="1"/>
          <p:nvPr/>
        </p:nvSpPr>
        <p:spPr>
          <a:xfrm>
            <a:off x="649233" y="1525481"/>
            <a:ext cx="13529064" cy="2091238"/>
          </a:xfrm>
          <a:prstGeom prst="rect">
            <a:avLst/>
          </a:prstGeom>
        </p:spPr>
        <p:txBody>
          <a:bodyPr lIns="0" tIns="0" rIns="0" bIns="0" rtlCol="0" anchor="t">
            <a:spAutoFit/>
          </a:bodyPr>
          <a:lstStyle/>
          <a:p>
            <a:pPr algn="just">
              <a:lnSpc>
                <a:spcPts val="3301"/>
              </a:lnSpc>
            </a:pPr>
            <a:r>
              <a:rPr lang="en-US" sz="2357" dirty="0">
                <a:solidFill>
                  <a:srgbClr val="67BE73"/>
                </a:solidFill>
                <a:latin typeface="Cy Grotesk Grand"/>
                <a:ea typeface="Cy Grotesk Grand"/>
                <a:cs typeface="Cy Grotesk Grand"/>
                <a:sym typeface="Cy Grotesk Grand"/>
              </a:rPr>
              <a:t>The Calorie Calculator program is a user-friendly tool developed in C that helps individuals estimate their daily caloric needs based on scientifically proven formulas. The program is designed to calculate two essential metrics:</a:t>
            </a:r>
          </a:p>
          <a:p>
            <a:pPr algn="just">
              <a:lnSpc>
                <a:spcPts val="3301"/>
              </a:lnSpc>
            </a:pPr>
            <a:r>
              <a:rPr lang="en-US" sz="2357" dirty="0">
                <a:solidFill>
                  <a:srgbClr val="67BE73"/>
                </a:solidFill>
                <a:latin typeface="Cy Grotesk Grand"/>
                <a:ea typeface="Cy Grotesk Grand"/>
                <a:cs typeface="Cy Grotesk Grand"/>
                <a:sym typeface="Cy Grotesk Grand"/>
              </a:rPr>
              <a:t> </a:t>
            </a:r>
          </a:p>
        </p:txBody>
      </p:sp>
      <p:sp>
        <p:nvSpPr>
          <p:cNvPr id="5" name="TextBox 5"/>
          <p:cNvSpPr txBox="1"/>
          <p:nvPr/>
        </p:nvSpPr>
        <p:spPr>
          <a:xfrm>
            <a:off x="5090799" y="492716"/>
            <a:ext cx="10106931" cy="1089914"/>
          </a:xfrm>
          <a:prstGeom prst="rect">
            <a:avLst/>
          </a:prstGeom>
        </p:spPr>
        <p:txBody>
          <a:bodyPr lIns="0" tIns="0" rIns="0" bIns="0" rtlCol="0" anchor="t">
            <a:spAutoFit/>
          </a:bodyPr>
          <a:lstStyle/>
          <a:p>
            <a:pPr algn="just">
              <a:lnSpc>
                <a:spcPts val="8221"/>
              </a:lnSpc>
            </a:pPr>
            <a:r>
              <a:rPr lang="en-US" sz="7830" dirty="0">
                <a:solidFill>
                  <a:srgbClr val="E5871E"/>
                </a:solidFill>
                <a:latin typeface="Roca One"/>
                <a:ea typeface="Roca One"/>
                <a:cs typeface="Roca One"/>
                <a:sym typeface="Roca One"/>
              </a:rPr>
              <a:t>Introduction</a:t>
            </a:r>
          </a:p>
        </p:txBody>
      </p:sp>
      <p:sp>
        <p:nvSpPr>
          <p:cNvPr id="6" name="TextBox 6"/>
          <p:cNvSpPr txBox="1"/>
          <p:nvPr/>
        </p:nvSpPr>
        <p:spPr>
          <a:xfrm>
            <a:off x="1892989" y="3934663"/>
            <a:ext cx="9837421" cy="6917568"/>
          </a:xfrm>
          <a:prstGeom prst="rect">
            <a:avLst/>
          </a:prstGeom>
        </p:spPr>
        <p:txBody>
          <a:bodyPr lIns="0" tIns="0" rIns="0" bIns="0" rtlCol="0" anchor="t">
            <a:spAutoFit/>
          </a:bodyPr>
          <a:lstStyle/>
          <a:p>
            <a:pPr algn="l">
              <a:lnSpc>
                <a:spcPts val="3709"/>
              </a:lnSpc>
            </a:pPr>
            <a:r>
              <a:rPr lang="en-US" sz="3016" dirty="0">
                <a:solidFill>
                  <a:srgbClr val="CD679C"/>
                </a:solidFill>
                <a:latin typeface="Roca One"/>
                <a:ea typeface="Roca One"/>
                <a:cs typeface="Roca One"/>
                <a:sym typeface="Roca One"/>
              </a:rPr>
              <a:t> 1. Basal Metabolic Rate (BMR):</a:t>
            </a:r>
          </a:p>
          <a:p>
            <a:pPr algn="l">
              <a:lnSpc>
                <a:spcPts val="3068"/>
              </a:lnSpc>
            </a:pPr>
            <a:r>
              <a:rPr lang="en-US" sz="2494" dirty="0">
                <a:solidFill>
                  <a:srgbClr val="67BE73"/>
                </a:solidFill>
                <a:latin typeface="Cy Grotesk Grand"/>
                <a:ea typeface="Cy Grotesk Grand"/>
                <a:cs typeface="Cy Grotesk Grand"/>
                <a:sym typeface="Cy Grotesk Grand"/>
              </a:rPr>
              <a:t>BMR represents the number of calories your body requires at rest to maintain basic physiological functions like breathing, circulation, and cell production. It is calculated using specific formulas for men and women, considering factors such as weight, height, age, and gender.</a:t>
            </a:r>
          </a:p>
          <a:p>
            <a:pPr algn="l">
              <a:lnSpc>
                <a:spcPts val="3068"/>
              </a:lnSpc>
            </a:pPr>
            <a:endParaRPr lang="en-US" sz="2494" dirty="0">
              <a:solidFill>
                <a:srgbClr val="67BE73"/>
              </a:solidFill>
              <a:latin typeface="Cy Grotesk Grand"/>
              <a:ea typeface="Cy Grotesk Grand"/>
              <a:cs typeface="Cy Grotesk Grand"/>
              <a:sym typeface="Cy Grotesk Grand"/>
            </a:endParaRPr>
          </a:p>
          <a:p>
            <a:pPr algn="l">
              <a:lnSpc>
                <a:spcPts val="3709"/>
              </a:lnSpc>
            </a:pPr>
            <a:r>
              <a:rPr lang="en-US" sz="3016" dirty="0">
                <a:solidFill>
                  <a:srgbClr val="000000"/>
                </a:solidFill>
                <a:latin typeface="Roca One"/>
                <a:ea typeface="Roca One"/>
                <a:cs typeface="Roca One"/>
                <a:sym typeface="Roca One"/>
              </a:rPr>
              <a:t> </a:t>
            </a:r>
            <a:r>
              <a:rPr lang="en-US" sz="3016" dirty="0">
                <a:solidFill>
                  <a:srgbClr val="CD679C"/>
                </a:solidFill>
                <a:latin typeface="Roca One"/>
                <a:ea typeface="Roca One"/>
                <a:cs typeface="Roca One"/>
                <a:sym typeface="Roca One"/>
              </a:rPr>
              <a:t>2. Daily Calorie Needs:</a:t>
            </a:r>
          </a:p>
          <a:p>
            <a:pPr algn="l">
              <a:lnSpc>
                <a:spcPts val="3068"/>
              </a:lnSpc>
            </a:pPr>
            <a:r>
              <a:rPr lang="en-US" sz="2494" dirty="0">
                <a:solidFill>
                  <a:srgbClr val="67BE73"/>
                </a:solidFill>
                <a:latin typeface="Cy Grotesk Grand"/>
                <a:ea typeface="Cy Grotesk Grand"/>
                <a:cs typeface="Cy Grotesk Grand"/>
                <a:sym typeface="Cy Grotesk Grand"/>
              </a:rPr>
              <a:t>By factoring in activity levels, the program calculates the total calories an individual needs in a day to maintain their current lifestyle, from sedentary habits to intense physical activity.</a:t>
            </a:r>
          </a:p>
          <a:p>
            <a:pPr algn="l">
              <a:lnSpc>
                <a:spcPts val="10681"/>
              </a:lnSpc>
              <a:spcBef>
                <a:spcPct val="0"/>
              </a:spcBef>
            </a:pPr>
            <a:endParaRPr lang="en-US" sz="2494" dirty="0">
              <a:solidFill>
                <a:srgbClr val="67BE73"/>
              </a:solidFill>
              <a:latin typeface="Cy Grotesk Grand"/>
              <a:ea typeface="Cy Grotesk Grand"/>
              <a:cs typeface="Cy Grotesk Grand"/>
              <a:sym typeface="Cy Grotesk Gran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BEC"/>
        </a:solidFill>
        <a:effectLst/>
      </p:bgPr>
    </p:bg>
    <p:spTree>
      <p:nvGrpSpPr>
        <p:cNvPr id="1" name=""/>
        <p:cNvGrpSpPr/>
        <p:nvPr/>
      </p:nvGrpSpPr>
      <p:grpSpPr>
        <a:xfrm>
          <a:off x="0" y="0"/>
          <a:ext cx="0" cy="0"/>
          <a:chOff x="0" y="0"/>
          <a:chExt cx="0" cy="0"/>
        </a:xfrm>
      </p:grpSpPr>
      <p:sp>
        <p:nvSpPr>
          <p:cNvPr id="2" name="Freeform 2"/>
          <p:cNvSpPr/>
          <p:nvPr/>
        </p:nvSpPr>
        <p:spPr>
          <a:xfrm rot="-1473001">
            <a:off x="-4045152" y="2670416"/>
            <a:ext cx="11622464" cy="13926699"/>
          </a:xfrm>
          <a:custGeom>
            <a:avLst/>
            <a:gdLst/>
            <a:ahLst/>
            <a:cxnLst/>
            <a:rect l="l" t="t" r="r" b="b"/>
            <a:pathLst>
              <a:path w="11622464" h="13926699">
                <a:moveTo>
                  <a:pt x="0" y="0"/>
                </a:moveTo>
                <a:lnTo>
                  <a:pt x="11622464" y="0"/>
                </a:lnTo>
                <a:lnTo>
                  <a:pt x="11622464" y="13926699"/>
                </a:lnTo>
                <a:lnTo>
                  <a:pt x="0" y="13926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016696" y="405902"/>
            <a:ext cx="11856919" cy="6977638"/>
          </a:xfrm>
          <a:prstGeom prst="rect">
            <a:avLst/>
          </a:prstGeom>
        </p:spPr>
        <p:txBody>
          <a:bodyPr lIns="0" tIns="0" rIns="0" bIns="0" rtlCol="0" anchor="t">
            <a:spAutoFit/>
          </a:bodyPr>
          <a:lstStyle/>
          <a:p>
            <a:pPr algn="l">
              <a:lnSpc>
                <a:spcPts val="5735"/>
              </a:lnSpc>
            </a:pPr>
            <a:r>
              <a:rPr lang="en-US" sz="4663" dirty="0">
                <a:solidFill>
                  <a:srgbClr val="CD679C"/>
                </a:solidFill>
                <a:latin typeface="Roca One"/>
                <a:ea typeface="Roca One"/>
                <a:cs typeface="Roca One"/>
                <a:sym typeface="Roca One"/>
              </a:rPr>
              <a:t>Key Features:</a:t>
            </a:r>
          </a:p>
          <a:p>
            <a:pPr algn="l">
              <a:lnSpc>
                <a:spcPts val="3698"/>
              </a:lnSpc>
            </a:pPr>
            <a:endParaRPr lang="en-US" sz="4663" dirty="0">
              <a:solidFill>
                <a:srgbClr val="CD679C"/>
              </a:solidFill>
              <a:latin typeface="Roca One"/>
              <a:ea typeface="Roca One"/>
              <a:cs typeface="Roca One"/>
              <a:sym typeface="Roca One"/>
            </a:endParaRPr>
          </a:p>
          <a:p>
            <a:pPr marL="625895" lvl="1" indent="-312948" algn="just">
              <a:lnSpc>
                <a:spcPts val="3565"/>
              </a:lnSpc>
              <a:buFont typeface="Arial"/>
              <a:buChar char="•"/>
            </a:pPr>
            <a:r>
              <a:rPr lang="en-US" sz="2899" dirty="0">
                <a:solidFill>
                  <a:srgbClr val="67BE73"/>
                </a:solidFill>
                <a:latin typeface="Cy Grotesk Grand"/>
                <a:ea typeface="Cy Grotesk Grand"/>
                <a:cs typeface="Cy Grotesk Grand"/>
                <a:sym typeface="Cy Grotesk Grand"/>
              </a:rPr>
              <a:t>Interactive Input Validation: Ensures users provide valid data for gender, weight, height, age, and activity levels.</a:t>
            </a:r>
          </a:p>
          <a:p>
            <a:pPr algn="just">
              <a:lnSpc>
                <a:spcPts val="3565"/>
              </a:lnSpc>
            </a:pPr>
            <a:endParaRPr lang="en-US" sz="2899" dirty="0">
              <a:solidFill>
                <a:srgbClr val="67BE73"/>
              </a:solidFill>
              <a:latin typeface="Cy Grotesk Grand"/>
              <a:ea typeface="Cy Grotesk Grand"/>
              <a:cs typeface="Cy Grotesk Grand"/>
              <a:sym typeface="Cy Grotesk Grand"/>
            </a:endParaRPr>
          </a:p>
          <a:p>
            <a:pPr marL="625895" lvl="1" indent="-312948" algn="just">
              <a:lnSpc>
                <a:spcPts val="3565"/>
              </a:lnSpc>
              <a:buFont typeface="Arial"/>
              <a:buChar char="•"/>
            </a:pPr>
            <a:r>
              <a:rPr lang="en-US" sz="2899" dirty="0">
                <a:solidFill>
                  <a:srgbClr val="67BE73"/>
                </a:solidFill>
                <a:latin typeface="Cy Grotesk Grand"/>
                <a:ea typeface="Cy Grotesk Grand"/>
                <a:cs typeface="Cy Grotesk Grand"/>
                <a:sym typeface="Cy Grotesk Grand"/>
              </a:rPr>
              <a:t>Customizable Activity Levels: Supports five activity categories, from sedentary to extra active, making the results more personalized.</a:t>
            </a:r>
          </a:p>
          <a:p>
            <a:pPr algn="just">
              <a:lnSpc>
                <a:spcPts val="3565"/>
              </a:lnSpc>
            </a:pPr>
            <a:endParaRPr lang="en-US" sz="2899" dirty="0">
              <a:solidFill>
                <a:srgbClr val="67BE73"/>
              </a:solidFill>
              <a:latin typeface="Cy Grotesk Grand"/>
              <a:ea typeface="Cy Grotesk Grand"/>
              <a:cs typeface="Cy Grotesk Grand"/>
              <a:sym typeface="Cy Grotesk Grand"/>
            </a:endParaRPr>
          </a:p>
          <a:p>
            <a:pPr marL="625895" lvl="1" indent="-312948" algn="just">
              <a:lnSpc>
                <a:spcPts val="3565"/>
              </a:lnSpc>
              <a:buFont typeface="Arial"/>
              <a:buChar char="•"/>
            </a:pPr>
            <a:r>
              <a:rPr lang="en-US" sz="2899" dirty="0">
                <a:solidFill>
                  <a:srgbClr val="67BE73"/>
                </a:solidFill>
                <a:latin typeface="Cy Grotesk Grand"/>
                <a:ea typeface="Cy Grotesk Grand"/>
                <a:cs typeface="Cy Grotesk Grand"/>
                <a:sym typeface="Cy Grotesk Grand"/>
              </a:rPr>
              <a:t>Scalability for Multiple Users: Allows calculations for multiple users in a single session.</a:t>
            </a:r>
          </a:p>
          <a:p>
            <a:pPr algn="l">
              <a:lnSpc>
                <a:spcPts val="3698"/>
              </a:lnSpc>
            </a:pPr>
            <a:endParaRPr lang="en-US" sz="2899" dirty="0">
              <a:solidFill>
                <a:srgbClr val="67BE73"/>
              </a:solidFill>
              <a:latin typeface="Cy Grotesk Grand"/>
              <a:ea typeface="Cy Grotesk Grand"/>
              <a:cs typeface="Cy Grotesk Grand"/>
              <a:sym typeface="Cy Grotesk Grand"/>
            </a:endParaRPr>
          </a:p>
          <a:p>
            <a:pPr algn="l">
              <a:lnSpc>
                <a:spcPts val="3117"/>
              </a:lnSpc>
              <a:spcBef>
                <a:spcPct val="0"/>
              </a:spcBef>
            </a:pPr>
            <a:endParaRPr lang="en-US" sz="2899" dirty="0">
              <a:solidFill>
                <a:srgbClr val="67BE73"/>
              </a:solidFill>
              <a:latin typeface="Cy Grotesk Grand"/>
              <a:ea typeface="Cy Grotesk Grand"/>
              <a:cs typeface="Cy Grotesk Grand"/>
              <a:sym typeface="Cy Grotesk Grand"/>
            </a:endParaRPr>
          </a:p>
        </p:txBody>
      </p:sp>
      <p:sp>
        <p:nvSpPr>
          <p:cNvPr id="4" name="TextBox 4"/>
          <p:cNvSpPr txBox="1"/>
          <p:nvPr/>
        </p:nvSpPr>
        <p:spPr>
          <a:xfrm>
            <a:off x="4549382" y="7547333"/>
            <a:ext cx="11324233" cy="1580759"/>
          </a:xfrm>
          <a:prstGeom prst="rect">
            <a:avLst/>
          </a:prstGeom>
        </p:spPr>
        <p:txBody>
          <a:bodyPr lIns="0" tIns="0" rIns="0" bIns="0" rtlCol="0" anchor="t">
            <a:spAutoFit/>
          </a:bodyPr>
          <a:lstStyle/>
          <a:p>
            <a:pPr algn="ctr">
              <a:lnSpc>
                <a:spcPts val="3133"/>
              </a:lnSpc>
              <a:spcBef>
                <a:spcPct val="0"/>
              </a:spcBef>
            </a:pPr>
            <a:r>
              <a:rPr lang="en-US" sz="2547" dirty="0">
                <a:solidFill>
                  <a:srgbClr val="CD679C"/>
                </a:solidFill>
                <a:latin typeface="Roca One"/>
                <a:ea typeface="Roca One"/>
                <a:cs typeface="Roca One"/>
                <a:sym typeface="Roca One"/>
              </a:rPr>
              <a:t>This program highlights the versatility of the C language in solving real-world problems and demonstrates the practical application of algorithms in health and fitness. It is an excellent example of combining technical skills with user-centered design.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17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1000"/>
          </a:blip>
          <a:srcRect/>
          <a:stretch>
            <a:fillRect/>
          </a:stretch>
        </p:blipFill>
        <p:spPr>
          <a:xfrm>
            <a:off x="6151631" y="3586662"/>
            <a:ext cx="5416414" cy="5671638"/>
          </a:xfrm>
          <a:prstGeom prst="rect">
            <a:avLst/>
          </a:prstGeom>
        </p:spPr>
      </p:pic>
      <p:sp>
        <p:nvSpPr>
          <p:cNvPr id="3" name="TextBox 3"/>
          <p:cNvSpPr txBox="1"/>
          <p:nvPr/>
        </p:nvSpPr>
        <p:spPr>
          <a:xfrm>
            <a:off x="322528" y="629248"/>
            <a:ext cx="12291862" cy="903680"/>
          </a:xfrm>
          <a:prstGeom prst="rect">
            <a:avLst/>
          </a:prstGeom>
        </p:spPr>
        <p:txBody>
          <a:bodyPr lIns="0" tIns="0" rIns="0" bIns="0" rtlCol="0" anchor="t">
            <a:spAutoFit/>
          </a:bodyPr>
          <a:lstStyle/>
          <a:p>
            <a:pPr algn="just">
              <a:lnSpc>
                <a:spcPts val="6982"/>
              </a:lnSpc>
            </a:pPr>
            <a:r>
              <a:rPr lang="en-US" sz="6650" dirty="0">
                <a:solidFill>
                  <a:srgbClr val="07391E"/>
                </a:solidFill>
                <a:latin typeface="Roca One"/>
                <a:ea typeface="Roca One"/>
                <a:cs typeface="Roca One"/>
                <a:sym typeface="Roca One"/>
              </a:rPr>
              <a:t>Objective of the calories code</a:t>
            </a:r>
          </a:p>
        </p:txBody>
      </p:sp>
      <p:sp>
        <p:nvSpPr>
          <p:cNvPr id="4" name="TextBox 4"/>
          <p:cNvSpPr txBox="1"/>
          <p:nvPr/>
        </p:nvSpPr>
        <p:spPr>
          <a:xfrm>
            <a:off x="778988" y="1761653"/>
            <a:ext cx="8505747" cy="8525347"/>
          </a:xfrm>
          <a:prstGeom prst="rect">
            <a:avLst/>
          </a:prstGeom>
        </p:spPr>
        <p:txBody>
          <a:bodyPr lIns="0" tIns="0" rIns="0" bIns="0" rtlCol="0" anchor="t">
            <a:spAutoFit/>
          </a:bodyPr>
          <a:lstStyle/>
          <a:p>
            <a:pPr algn="l">
              <a:lnSpc>
                <a:spcPts val="3914"/>
              </a:lnSpc>
            </a:pPr>
            <a:r>
              <a:rPr lang="en-US" sz="3182" b="1" dirty="0">
                <a:solidFill>
                  <a:srgbClr val="CD679C"/>
                </a:solidFill>
                <a:latin typeface="Roca One Bold"/>
                <a:ea typeface="Roca One Bold"/>
                <a:cs typeface="Roca One Bold"/>
                <a:sym typeface="Roca One Bold"/>
              </a:rPr>
              <a:t>1.Calculate Caloric Needs</a:t>
            </a:r>
          </a:p>
          <a:p>
            <a:pPr algn="l">
              <a:lnSpc>
                <a:spcPts val="3517"/>
              </a:lnSpc>
            </a:pPr>
            <a:r>
              <a:rPr lang="en-US" sz="2859" dirty="0">
                <a:solidFill>
                  <a:srgbClr val="000000"/>
                </a:solidFill>
                <a:latin typeface="Cy Grotesk Grand"/>
                <a:ea typeface="Cy Grotesk Grand"/>
                <a:cs typeface="Cy Grotesk Grand"/>
                <a:sym typeface="Cy Grotesk Grand"/>
              </a:rPr>
              <a:t> •Provide an estimate of daily calorie requirements based on user-specific data like weight, height, age, gender, and activity level.</a:t>
            </a:r>
          </a:p>
          <a:p>
            <a:pPr algn="l">
              <a:lnSpc>
                <a:spcPts val="3517"/>
              </a:lnSpc>
            </a:pPr>
            <a:endParaRPr lang="en-US" sz="2859" dirty="0">
              <a:solidFill>
                <a:srgbClr val="000000"/>
              </a:solidFill>
              <a:latin typeface="Cy Grotesk Grand"/>
              <a:ea typeface="Cy Grotesk Grand"/>
              <a:cs typeface="Cy Grotesk Grand"/>
              <a:sym typeface="Cy Grotesk Grand"/>
            </a:endParaRPr>
          </a:p>
          <a:p>
            <a:pPr algn="l">
              <a:lnSpc>
                <a:spcPts val="3914"/>
              </a:lnSpc>
            </a:pPr>
            <a:r>
              <a:rPr lang="en-US" sz="3182" dirty="0">
                <a:solidFill>
                  <a:srgbClr val="000000"/>
                </a:solidFill>
                <a:latin typeface="Roca One"/>
                <a:ea typeface="Roca One"/>
                <a:cs typeface="Roca One"/>
                <a:sym typeface="Roca One"/>
              </a:rPr>
              <a:t> </a:t>
            </a:r>
            <a:r>
              <a:rPr lang="en-US" sz="3182" b="1" dirty="0">
                <a:solidFill>
                  <a:srgbClr val="CD679C"/>
                </a:solidFill>
                <a:latin typeface="Roca One Bold"/>
                <a:ea typeface="Roca One Bold"/>
                <a:cs typeface="Roca One Bold"/>
                <a:sym typeface="Roca One Bold"/>
              </a:rPr>
              <a:t>2.Promote Health Awareness</a:t>
            </a:r>
          </a:p>
          <a:p>
            <a:pPr algn="l">
              <a:lnSpc>
                <a:spcPts val="3517"/>
              </a:lnSpc>
            </a:pPr>
            <a:r>
              <a:rPr lang="en-US" sz="2859" dirty="0">
                <a:solidFill>
                  <a:srgbClr val="000000"/>
                </a:solidFill>
                <a:latin typeface="Cy Grotesk Grand"/>
                <a:ea typeface="Cy Grotesk Grand"/>
                <a:cs typeface="Cy Grotesk Grand"/>
                <a:sym typeface="Cy Grotesk Grand"/>
              </a:rPr>
              <a:t> •Help users understand how their lifestyle and physical activity impact their daily caloric needs.</a:t>
            </a:r>
          </a:p>
          <a:p>
            <a:pPr algn="l">
              <a:lnSpc>
                <a:spcPts val="3517"/>
              </a:lnSpc>
            </a:pPr>
            <a:endParaRPr lang="en-US" sz="2859" dirty="0">
              <a:solidFill>
                <a:srgbClr val="000000"/>
              </a:solidFill>
              <a:latin typeface="Cy Grotesk Grand"/>
              <a:ea typeface="Cy Grotesk Grand"/>
              <a:cs typeface="Cy Grotesk Grand"/>
              <a:sym typeface="Cy Grotesk Grand"/>
            </a:endParaRPr>
          </a:p>
          <a:p>
            <a:pPr algn="l">
              <a:lnSpc>
                <a:spcPts val="3914"/>
              </a:lnSpc>
            </a:pPr>
            <a:r>
              <a:rPr lang="en-US" sz="3182" dirty="0">
                <a:solidFill>
                  <a:srgbClr val="000000"/>
                </a:solidFill>
                <a:latin typeface="Roca One"/>
                <a:ea typeface="Roca One"/>
                <a:cs typeface="Roca One"/>
                <a:sym typeface="Roca One"/>
              </a:rPr>
              <a:t> </a:t>
            </a:r>
            <a:r>
              <a:rPr lang="en-US" sz="3182" b="1" dirty="0">
                <a:solidFill>
                  <a:srgbClr val="CD679C"/>
                </a:solidFill>
                <a:latin typeface="Roca One Bold"/>
                <a:ea typeface="Roca One Bold"/>
                <a:cs typeface="Roca One Bold"/>
                <a:sym typeface="Roca One Bold"/>
              </a:rPr>
              <a:t>3.User-Friendly Interaction</a:t>
            </a:r>
          </a:p>
          <a:p>
            <a:pPr algn="l">
              <a:lnSpc>
                <a:spcPts val="3517"/>
              </a:lnSpc>
            </a:pPr>
            <a:r>
              <a:rPr lang="en-US" sz="2859" dirty="0">
                <a:solidFill>
                  <a:srgbClr val="000000"/>
                </a:solidFill>
                <a:latin typeface="Cy Grotesk Grand"/>
                <a:ea typeface="Cy Grotesk Grand"/>
                <a:cs typeface="Cy Grotesk Grand"/>
                <a:sym typeface="Cy Grotesk Grand"/>
              </a:rPr>
              <a:t> •Offer a simple and intuitive interface for inputting personal details and understanding the results.</a:t>
            </a:r>
          </a:p>
          <a:p>
            <a:pPr algn="l">
              <a:lnSpc>
                <a:spcPts val="3517"/>
              </a:lnSpc>
            </a:pPr>
            <a:r>
              <a:rPr lang="en-US" sz="2859" dirty="0">
                <a:solidFill>
                  <a:srgbClr val="000000"/>
                </a:solidFill>
                <a:latin typeface="Roca One"/>
                <a:ea typeface="Roca One"/>
                <a:cs typeface="Roca One"/>
                <a:sym typeface="Roca One"/>
              </a:rPr>
              <a:t> </a:t>
            </a:r>
          </a:p>
          <a:p>
            <a:pPr algn="l">
              <a:lnSpc>
                <a:spcPts val="3517"/>
              </a:lnSpc>
              <a:spcBef>
                <a:spcPct val="0"/>
              </a:spcBef>
            </a:pPr>
            <a:r>
              <a:rPr lang="en-US" sz="2859" dirty="0">
                <a:solidFill>
                  <a:srgbClr val="000000"/>
                </a:solidFill>
                <a:latin typeface="Roca One"/>
                <a:ea typeface="Roca One"/>
                <a:cs typeface="Roca One"/>
                <a:sym typeface="Roca One"/>
              </a:rPr>
              <a:t> .</a:t>
            </a:r>
          </a:p>
        </p:txBody>
      </p:sp>
      <p:sp>
        <p:nvSpPr>
          <p:cNvPr id="5" name="TextBox 5"/>
          <p:cNvSpPr txBox="1"/>
          <p:nvPr/>
        </p:nvSpPr>
        <p:spPr>
          <a:xfrm>
            <a:off x="9144000" y="1485907"/>
            <a:ext cx="8634875" cy="8987642"/>
          </a:xfrm>
          <a:prstGeom prst="rect">
            <a:avLst/>
          </a:prstGeom>
        </p:spPr>
        <p:txBody>
          <a:bodyPr lIns="0" tIns="0" rIns="0" bIns="0" rtlCol="0" anchor="t">
            <a:spAutoFit/>
          </a:bodyPr>
          <a:lstStyle/>
          <a:p>
            <a:pPr algn="ctr">
              <a:lnSpc>
                <a:spcPts val="4064"/>
              </a:lnSpc>
            </a:pPr>
            <a:r>
              <a:rPr lang="en-US" sz="3304" b="1" dirty="0">
                <a:solidFill>
                  <a:srgbClr val="CD679C"/>
                </a:solidFill>
                <a:latin typeface="Roca One Bold"/>
                <a:ea typeface="Roca One Bold"/>
                <a:cs typeface="Roca One Bold"/>
                <a:sym typeface="Roca One Bold"/>
              </a:rPr>
              <a:t>4.Error Handling</a:t>
            </a:r>
          </a:p>
          <a:p>
            <a:pPr algn="l">
              <a:lnSpc>
                <a:spcPts val="3657"/>
              </a:lnSpc>
            </a:pPr>
            <a:r>
              <a:rPr lang="en-US" sz="2973" dirty="0">
                <a:solidFill>
                  <a:srgbClr val="000000"/>
                </a:solidFill>
                <a:latin typeface="Cy Grotesk Grand"/>
                <a:ea typeface="Cy Grotesk Grand"/>
                <a:cs typeface="Cy Grotesk Grand"/>
                <a:sym typeface="Cy Grotesk Grand"/>
              </a:rPr>
              <a:t> •Ensure accurate results by validating inputs and handling incorrect or invalid data effectively.</a:t>
            </a:r>
          </a:p>
          <a:p>
            <a:pPr algn="l">
              <a:lnSpc>
                <a:spcPts val="3657"/>
              </a:lnSpc>
            </a:pPr>
            <a:endParaRPr lang="en-US" sz="2973" dirty="0">
              <a:solidFill>
                <a:srgbClr val="000000"/>
              </a:solidFill>
              <a:latin typeface="Cy Grotesk Grand"/>
              <a:ea typeface="Cy Grotesk Grand"/>
              <a:cs typeface="Cy Grotesk Grand"/>
              <a:sym typeface="Cy Grotesk Grand"/>
            </a:endParaRPr>
          </a:p>
          <a:p>
            <a:pPr algn="ctr">
              <a:lnSpc>
                <a:spcPts val="4064"/>
              </a:lnSpc>
            </a:pPr>
            <a:r>
              <a:rPr lang="en-US" sz="3304" b="1" dirty="0">
                <a:solidFill>
                  <a:srgbClr val="CD679C"/>
                </a:solidFill>
                <a:latin typeface="Roca One Bold"/>
                <a:ea typeface="Roca One Bold"/>
                <a:cs typeface="Roca One Bold"/>
                <a:sym typeface="Roca One Bold"/>
              </a:rPr>
              <a:t> 5.Reusability and Scalability</a:t>
            </a:r>
          </a:p>
          <a:p>
            <a:pPr algn="ctr">
              <a:lnSpc>
                <a:spcPts val="3657"/>
              </a:lnSpc>
            </a:pPr>
            <a:r>
              <a:rPr lang="en-US" sz="2973" dirty="0">
                <a:solidFill>
                  <a:srgbClr val="000000"/>
                </a:solidFill>
                <a:latin typeface="Cy Grotesk Grand"/>
                <a:ea typeface="Cy Grotesk Grand"/>
                <a:cs typeface="Cy Grotesk Grand"/>
                <a:sym typeface="Cy Grotesk Grand"/>
              </a:rPr>
              <a:t> •Allow processing of multiple users in one session and provide a modular design for easy code enhancement or adaptation.</a:t>
            </a:r>
          </a:p>
          <a:p>
            <a:pPr algn="ctr">
              <a:lnSpc>
                <a:spcPts val="3657"/>
              </a:lnSpc>
            </a:pPr>
            <a:endParaRPr lang="en-US" sz="2973" dirty="0">
              <a:solidFill>
                <a:srgbClr val="000000"/>
              </a:solidFill>
              <a:latin typeface="Cy Grotesk Grand"/>
              <a:ea typeface="Cy Grotesk Grand"/>
              <a:cs typeface="Cy Grotesk Grand"/>
              <a:sym typeface="Cy Grotesk Grand"/>
            </a:endParaRPr>
          </a:p>
          <a:p>
            <a:pPr algn="ctr">
              <a:lnSpc>
                <a:spcPts val="3953"/>
              </a:lnSpc>
            </a:pPr>
            <a:r>
              <a:rPr lang="en-US" sz="3214" b="1" dirty="0">
                <a:solidFill>
                  <a:srgbClr val="CD679C"/>
                </a:solidFill>
                <a:latin typeface="Roca One Bold"/>
                <a:ea typeface="Roca One Bold"/>
                <a:cs typeface="Roca One Bold"/>
                <a:sym typeface="Roca One Bold"/>
              </a:rPr>
              <a:t> 6.Practical Application of C Programming</a:t>
            </a:r>
          </a:p>
          <a:p>
            <a:pPr algn="ctr">
              <a:lnSpc>
                <a:spcPts val="3275"/>
              </a:lnSpc>
            </a:pPr>
            <a:r>
              <a:rPr lang="en-US" sz="2662" dirty="0">
                <a:solidFill>
                  <a:srgbClr val="000000"/>
                </a:solidFill>
                <a:latin typeface="Cy Grotesk Grand"/>
                <a:ea typeface="Cy Grotesk Grand"/>
                <a:cs typeface="Cy Grotesk Grand"/>
                <a:sym typeface="Cy Grotesk Grand"/>
              </a:rPr>
              <a:t>•Demonstrate the use of functions, conditionals, loops, and input validation in solving real-world problems through programming</a:t>
            </a:r>
          </a:p>
          <a:p>
            <a:pPr algn="ctr">
              <a:lnSpc>
                <a:spcPts val="9521"/>
              </a:lnSpc>
              <a:spcBef>
                <a:spcPct val="0"/>
              </a:spcBef>
            </a:pPr>
            <a:endParaRPr lang="en-US" sz="2662" dirty="0">
              <a:solidFill>
                <a:srgbClr val="000000"/>
              </a:solidFill>
              <a:latin typeface="Cy Grotesk Grand"/>
              <a:ea typeface="Cy Grotesk Grand"/>
              <a:cs typeface="Cy Grotesk Grand"/>
              <a:sym typeface="Cy Grotesk Gran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BEC"/>
        </a:solidFill>
        <a:effectLst/>
      </p:bgPr>
    </p:bg>
    <p:spTree>
      <p:nvGrpSpPr>
        <p:cNvPr id="1" name=""/>
        <p:cNvGrpSpPr/>
        <p:nvPr/>
      </p:nvGrpSpPr>
      <p:grpSpPr>
        <a:xfrm>
          <a:off x="0" y="0"/>
          <a:ext cx="0" cy="0"/>
          <a:chOff x="0" y="0"/>
          <a:chExt cx="0" cy="0"/>
        </a:xfrm>
      </p:grpSpPr>
      <p:sp>
        <p:nvSpPr>
          <p:cNvPr id="2" name="Freeform 2"/>
          <p:cNvSpPr/>
          <p:nvPr/>
        </p:nvSpPr>
        <p:spPr>
          <a:xfrm rot="-5694160">
            <a:off x="10214779" y="2343651"/>
            <a:ext cx="10426024" cy="12493057"/>
          </a:xfrm>
          <a:custGeom>
            <a:avLst/>
            <a:gdLst/>
            <a:ahLst/>
            <a:cxnLst/>
            <a:rect l="l" t="t" r="r" b="b"/>
            <a:pathLst>
              <a:path w="10426024" h="12493057">
                <a:moveTo>
                  <a:pt x="0" y="0"/>
                </a:moveTo>
                <a:lnTo>
                  <a:pt x="10426025" y="0"/>
                </a:lnTo>
                <a:lnTo>
                  <a:pt x="10426025" y="12493058"/>
                </a:lnTo>
                <a:lnTo>
                  <a:pt x="0" y="12493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alphaModFix amt="70000"/>
          </a:blip>
          <a:srcRect/>
          <a:stretch>
            <a:fillRect/>
          </a:stretch>
        </p:blipFill>
        <p:spPr>
          <a:xfrm>
            <a:off x="11560918" y="3606157"/>
            <a:ext cx="6292645" cy="6324266"/>
          </a:xfrm>
          <a:prstGeom prst="rect">
            <a:avLst/>
          </a:prstGeom>
        </p:spPr>
      </p:pic>
      <p:sp>
        <p:nvSpPr>
          <p:cNvPr id="4" name="TextBox 4"/>
          <p:cNvSpPr txBox="1"/>
          <p:nvPr/>
        </p:nvSpPr>
        <p:spPr>
          <a:xfrm>
            <a:off x="347474" y="3136149"/>
            <a:ext cx="11126771" cy="2566417"/>
          </a:xfrm>
          <a:prstGeom prst="rect">
            <a:avLst/>
          </a:prstGeom>
        </p:spPr>
        <p:txBody>
          <a:bodyPr lIns="0" tIns="0" rIns="0" bIns="0" rtlCol="0" anchor="t">
            <a:spAutoFit/>
          </a:bodyPr>
          <a:lstStyle/>
          <a:p>
            <a:pPr algn="l">
              <a:lnSpc>
                <a:spcPts val="3443"/>
              </a:lnSpc>
            </a:pPr>
            <a:r>
              <a:rPr lang="en-US" sz="2459" dirty="0">
                <a:solidFill>
                  <a:srgbClr val="07391E"/>
                </a:solidFill>
                <a:latin typeface="Cy Grotesk Grand"/>
                <a:ea typeface="Cy Grotesk Grand"/>
                <a:cs typeface="Cy Grotesk Grand"/>
                <a:sym typeface="Cy Grotesk Grand"/>
              </a:rPr>
              <a:t>This program connects science with technology, using simple formulas to give personalized results based on factors like age, gender, and activity level. It showcases how programming can solve real-world problems and make health tracking easier for users.</a:t>
            </a:r>
          </a:p>
          <a:p>
            <a:pPr algn="l">
              <a:lnSpc>
                <a:spcPts val="3443"/>
              </a:lnSpc>
            </a:pPr>
            <a:endParaRPr lang="en-US" sz="2459" dirty="0">
              <a:solidFill>
                <a:srgbClr val="07391E"/>
              </a:solidFill>
              <a:latin typeface="Cy Grotesk Grand"/>
              <a:ea typeface="Cy Grotesk Grand"/>
              <a:cs typeface="Cy Grotesk Grand"/>
              <a:sym typeface="Cy Grotesk Grand"/>
            </a:endParaRPr>
          </a:p>
        </p:txBody>
      </p:sp>
      <p:sp>
        <p:nvSpPr>
          <p:cNvPr id="5" name="TextBox 5"/>
          <p:cNvSpPr txBox="1"/>
          <p:nvPr/>
        </p:nvSpPr>
        <p:spPr>
          <a:xfrm>
            <a:off x="771525" y="1568428"/>
            <a:ext cx="16744950" cy="2717733"/>
          </a:xfrm>
          <a:prstGeom prst="rect">
            <a:avLst/>
          </a:prstGeom>
        </p:spPr>
        <p:txBody>
          <a:bodyPr lIns="0" tIns="0" rIns="0" bIns="0" rtlCol="0" anchor="t">
            <a:spAutoFit/>
          </a:bodyPr>
          <a:lstStyle/>
          <a:p>
            <a:pPr algn="l">
              <a:lnSpc>
                <a:spcPts val="3844"/>
              </a:lnSpc>
            </a:pPr>
            <a:r>
              <a:rPr lang="en-US" sz="3100" dirty="0">
                <a:solidFill>
                  <a:srgbClr val="E5871E"/>
                </a:solidFill>
                <a:latin typeface="Roca One"/>
                <a:ea typeface="Roca One"/>
                <a:cs typeface="Roca One"/>
                <a:sym typeface="Roca One"/>
              </a:rPr>
              <a:t>We chose the Calorie Calculator as our topic because it is a practical and relatable tool for everyone. In today’s world, health and fitness are important, and understanding how many calories your body needs daily is a key step toward maintaining a healthy lifestyle.</a:t>
            </a:r>
          </a:p>
          <a:p>
            <a:pPr algn="l">
              <a:lnSpc>
                <a:spcPts val="5047"/>
              </a:lnSpc>
            </a:pPr>
            <a:endParaRPr lang="en-US" sz="3100" dirty="0">
              <a:solidFill>
                <a:srgbClr val="E5871E"/>
              </a:solidFill>
              <a:latin typeface="Roca One"/>
              <a:ea typeface="Roca One"/>
              <a:cs typeface="Roca One"/>
              <a:sym typeface="Roca One"/>
            </a:endParaRPr>
          </a:p>
          <a:p>
            <a:pPr algn="l">
              <a:lnSpc>
                <a:spcPts val="5047"/>
              </a:lnSpc>
            </a:pPr>
            <a:endParaRPr lang="en-US" sz="3100" dirty="0">
              <a:solidFill>
                <a:srgbClr val="E5871E"/>
              </a:solidFill>
              <a:latin typeface="Roca One"/>
              <a:ea typeface="Roca One"/>
              <a:cs typeface="Roca One"/>
              <a:sym typeface="Roca One"/>
            </a:endParaRPr>
          </a:p>
        </p:txBody>
      </p:sp>
      <p:sp>
        <p:nvSpPr>
          <p:cNvPr id="6" name="TextBox 6"/>
          <p:cNvSpPr txBox="1"/>
          <p:nvPr/>
        </p:nvSpPr>
        <p:spPr>
          <a:xfrm>
            <a:off x="4745737" y="364624"/>
            <a:ext cx="8796526" cy="1089504"/>
          </a:xfrm>
          <a:prstGeom prst="rect">
            <a:avLst/>
          </a:prstGeom>
        </p:spPr>
        <p:txBody>
          <a:bodyPr lIns="0" tIns="0" rIns="0" bIns="0" rtlCol="0" anchor="t">
            <a:spAutoFit/>
          </a:bodyPr>
          <a:lstStyle/>
          <a:p>
            <a:pPr algn="l">
              <a:lnSpc>
                <a:spcPts val="8350"/>
              </a:lnSpc>
            </a:pPr>
            <a:r>
              <a:rPr lang="en-US" sz="7952" dirty="0">
                <a:solidFill>
                  <a:srgbClr val="F25B65"/>
                </a:solidFill>
                <a:latin typeface="Roca One"/>
                <a:ea typeface="Roca One"/>
                <a:cs typeface="Roca One"/>
                <a:sym typeface="Roca One"/>
              </a:rPr>
              <a:t>Why this topic ?</a:t>
            </a:r>
          </a:p>
        </p:txBody>
      </p:sp>
      <p:sp>
        <p:nvSpPr>
          <p:cNvPr id="7" name="TextBox 7"/>
          <p:cNvSpPr txBox="1"/>
          <p:nvPr/>
        </p:nvSpPr>
        <p:spPr>
          <a:xfrm>
            <a:off x="758510" y="5840647"/>
            <a:ext cx="10304698" cy="3751370"/>
          </a:xfrm>
          <a:prstGeom prst="rect">
            <a:avLst/>
          </a:prstGeom>
        </p:spPr>
        <p:txBody>
          <a:bodyPr lIns="0" tIns="0" rIns="0" bIns="0" rtlCol="0" anchor="t">
            <a:spAutoFit/>
          </a:bodyPr>
          <a:lstStyle/>
          <a:p>
            <a:pPr algn="l">
              <a:lnSpc>
                <a:spcPts val="3860"/>
              </a:lnSpc>
            </a:pPr>
            <a:r>
              <a:rPr lang="en-US" sz="3138" b="1" dirty="0">
                <a:solidFill>
                  <a:srgbClr val="F25B65"/>
                </a:solidFill>
                <a:latin typeface="Roca One Bold"/>
                <a:ea typeface="Roca One Bold"/>
                <a:cs typeface="Roca One Bold"/>
                <a:sym typeface="Roca One Bold"/>
              </a:rPr>
              <a:t>By creating this project, we aimed to:</a:t>
            </a:r>
          </a:p>
          <a:p>
            <a:pPr marL="569641" lvl="1" indent="-284820" algn="l">
              <a:lnSpc>
                <a:spcPts val="3245"/>
              </a:lnSpc>
              <a:buFont typeface="Arial"/>
              <a:buChar char="•"/>
            </a:pPr>
            <a:r>
              <a:rPr lang="en-US" sz="2638" dirty="0">
                <a:solidFill>
                  <a:srgbClr val="000000"/>
                </a:solidFill>
                <a:latin typeface="Cy Grotesk Grand"/>
                <a:ea typeface="Cy Grotesk Grand"/>
                <a:cs typeface="Cy Grotesk Grand"/>
                <a:sym typeface="Cy Grotesk Grand"/>
              </a:rPr>
              <a:t> </a:t>
            </a:r>
            <a:r>
              <a:rPr lang="en-US" sz="2638" dirty="0">
                <a:solidFill>
                  <a:srgbClr val="E5871E"/>
                </a:solidFill>
                <a:latin typeface="Cy Grotesk Grand"/>
                <a:ea typeface="Cy Grotesk Grand"/>
                <a:cs typeface="Cy Grotesk Grand"/>
                <a:sym typeface="Cy Grotesk Grand"/>
              </a:rPr>
              <a:t>Learn programming concepts like input validation, loops, and functions.</a:t>
            </a:r>
          </a:p>
          <a:p>
            <a:pPr marL="569641" lvl="1" indent="-284820" algn="l">
              <a:lnSpc>
                <a:spcPts val="3245"/>
              </a:lnSpc>
              <a:buFont typeface="Arial"/>
              <a:buChar char="•"/>
            </a:pPr>
            <a:r>
              <a:rPr lang="en-US" sz="2638" dirty="0">
                <a:solidFill>
                  <a:srgbClr val="E5871E"/>
                </a:solidFill>
                <a:latin typeface="Cy Grotesk Grand"/>
                <a:ea typeface="Cy Grotesk Grand"/>
                <a:cs typeface="Cy Grotesk Grand"/>
                <a:sym typeface="Cy Grotesk Grand"/>
              </a:rPr>
              <a:t>Apply logical thinking to build a solution that is helpful in daily life.</a:t>
            </a:r>
          </a:p>
          <a:p>
            <a:pPr marL="569641" lvl="1" indent="-284820" algn="l">
              <a:lnSpc>
                <a:spcPts val="3245"/>
              </a:lnSpc>
              <a:buFont typeface="Arial"/>
              <a:buChar char="•"/>
            </a:pPr>
            <a:r>
              <a:rPr lang="en-US" sz="2638" dirty="0">
                <a:solidFill>
                  <a:srgbClr val="E5871E"/>
                </a:solidFill>
                <a:latin typeface="Cy Grotesk Grand"/>
                <a:ea typeface="Cy Grotesk Grand"/>
                <a:cs typeface="Cy Grotesk Grand"/>
                <a:sym typeface="Cy Grotesk Grand"/>
              </a:rPr>
              <a:t> Highlight the importance of health awareness in a simple, tech-friendly way.</a:t>
            </a:r>
          </a:p>
          <a:p>
            <a:pPr algn="l">
              <a:lnSpc>
                <a:spcPts val="3245"/>
              </a:lnSpc>
            </a:pPr>
            <a:endParaRPr lang="en-US" sz="2638" dirty="0">
              <a:solidFill>
                <a:srgbClr val="E5871E"/>
              </a:solidFill>
              <a:latin typeface="Cy Grotesk Grand"/>
              <a:ea typeface="Cy Grotesk Grand"/>
              <a:cs typeface="Cy Grotesk Grand"/>
              <a:sym typeface="Cy Grotesk Grand"/>
            </a:endParaRPr>
          </a:p>
          <a:p>
            <a:pPr algn="l">
              <a:lnSpc>
                <a:spcPts val="3245"/>
              </a:lnSpc>
              <a:spcBef>
                <a:spcPct val="0"/>
              </a:spcBef>
            </a:pPr>
            <a:endParaRPr lang="en-US" sz="2638" dirty="0">
              <a:solidFill>
                <a:srgbClr val="E5871E"/>
              </a:solidFill>
              <a:latin typeface="Cy Grotesk Grand"/>
              <a:ea typeface="Cy Grotesk Grand"/>
              <a:cs typeface="Cy Grotesk Grand"/>
              <a:sym typeface="Cy Grotesk Grand"/>
            </a:endParaRPr>
          </a:p>
        </p:txBody>
      </p:sp>
      <p:sp>
        <p:nvSpPr>
          <p:cNvPr id="8" name="TextBox 8"/>
          <p:cNvSpPr txBox="1"/>
          <p:nvPr/>
        </p:nvSpPr>
        <p:spPr>
          <a:xfrm>
            <a:off x="92002" y="9062039"/>
            <a:ext cx="9051998" cy="668059"/>
          </a:xfrm>
          <a:prstGeom prst="rect">
            <a:avLst/>
          </a:prstGeom>
        </p:spPr>
        <p:txBody>
          <a:bodyPr lIns="0" tIns="0" rIns="0" bIns="0" rtlCol="0" anchor="t">
            <a:spAutoFit/>
          </a:bodyPr>
          <a:lstStyle/>
          <a:p>
            <a:pPr algn="ctr">
              <a:lnSpc>
                <a:spcPts val="2652"/>
              </a:lnSpc>
              <a:spcBef>
                <a:spcPct val="0"/>
              </a:spcBef>
            </a:pPr>
            <a:r>
              <a:rPr lang="en-US" sz="2156" dirty="0">
                <a:solidFill>
                  <a:srgbClr val="000000"/>
                </a:solidFill>
                <a:latin typeface="Cy Grotesk Grand"/>
                <a:ea typeface="Cy Grotesk Grand"/>
                <a:cs typeface="Cy Grotesk Grand"/>
                <a:sym typeface="Cy Grotesk Grand"/>
              </a:rPr>
              <a:t>This topic is both educational and practical, making it a great choice for our project.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BEC"/>
        </a:solidFill>
        <a:effectLst/>
      </p:bgPr>
    </p:bg>
    <p:spTree>
      <p:nvGrpSpPr>
        <p:cNvPr id="1" name=""/>
        <p:cNvGrpSpPr/>
        <p:nvPr/>
      </p:nvGrpSpPr>
      <p:grpSpPr>
        <a:xfrm>
          <a:off x="0" y="0"/>
          <a:ext cx="0" cy="0"/>
          <a:chOff x="0" y="0"/>
          <a:chExt cx="0" cy="0"/>
        </a:xfrm>
      </p:grpSpPr>
      <p:sp>
        <p:nvSpPr>
          <p:cNvPr id="2" name="Freeform 2"/>
          <p:cNvSpPr/>
          <p:nvPr/>
        </p:nvSpPr>
        <p:spPr>
          <a:xfrm rot="-7262078">
            <a:off x="11665721" y="1440708"/>
            <a:ext cx="10426024" cy="12493057"/>
          </a:xfrm>
          <a:custGeom>
            <a:avLst/>
            <a:gdLst/>
            <a:ahLst/>
            <a:cxnLst/>
            <a:rect l="l" t="t" r="r" b="b"/>
            <a:pathLst>
              <a:path w="10426024" h="12493057">
                <a:moveTo>
                  <a:pt x="0" y="0"/>
                </a:moveTo>
                <a:lnTo>
                  <a:pt x="10426024" y="0"/>
                </a:lnTo>
                <a:lnTo>
                  <a:pt x="10426024" y="12493057"/>
                </a:lnTo>
                <a:lnTo>
                  <a:pt x="0" y="12493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a:off x="11823909" y="452391"/>
            <a:ext cx="5460966" cy="8229600"/>
          </a:xfrm>
          <a:prstGeom prst="rect">
            <a:avLst/>
          </a:prstGeom>
        </p:spPr>
      </p:pic>
      <p:sp>
        <p:nvSpPr>
          <p:cNvPr id="4" name="TextBox 4"/>
          <p:cNvSpPr txBox="1"/>
          <p:nvPr/>
        </p:nvSpPr>
        <p:spPr>
          <a:xfrm>
            <a:off x="1028700" y="847632"/>
            <a:ext cx="10369223" cy="9108554"/>
          </a:xfrm>
          <a:prstGeom prst="rect">
            <a:avLst/>
          </a:prstGeom>
        </p:spPr>
        <p:txBody>
          <a:bodyPr lIns="0" tIns="0" rIns="0" bIns="0" rtlCol="0" anchor="t">
            <a:spAutoFit/>
          </a:bodyPr>
          <a:lstStyle/>
          <a:p>
            <a:pPr algn="just">
              <a:lnSpc>
                <a:spcPts val="4000"/>
              </a:lnSpc>
            </a:pPr>
            <a:r>
              <a:rPr lang="en-US" sz="2857" b="1" dirty="0">
                <a:solidFill>
                  <a:srgbClr val="CD679C"/>
                </a:solidFill>
                <a:latin typeface="Roca One Bold"/>
                <a:ea typeface="Roca One Bold"/>
                <a:cs typeface="Roca One Bold"/>
                <a:sym typeface="Roca One Bold"/>
              </a:rPr>
              <a:t>1. User Input: </a:t>
            </a:r>
          </a:p>
          <a:p>
            <a:pPr algn="just">
              <a:lnSpc>
                <a:spcPts val="3740"/>
              </a:lnSpc>
            </a:pPr>
            <a:r>
              <a:rPr lang="en-US" sz="2671" dirty="0">
                <a:solidFill>
                  <a:srgbClr val="67BE73"/>
                </a:solidFill>
                <a:latin typeface="Cy Grotesk Grand"/>
                <a:ea typeface="Cy Grotesk Grand"/>
                <a:cs typeface="Cy Grotesk Grand"/>
                <a:sym typeface="Cy Grotesk Grand"/>
              </a:rPr>
              <a:t>Collects gender, weight, height, age, and activity level for each user.</a:t>
            </a:r>
          </a:p>
          <a:p>
            <a:pPr algn="just">
              <a:lnSpc>
                <a:spcPts val="4000"/>
              </a:lnSpc>
            </a:pPr>
            <a:r>
              <a:rPr lang="en-US" sz="2857" dirty="0">
                <a:solidFill>
                  <a:srgbClr val="07391E"/>
                </a:solidFill>
                <a:latin typeface="Roca One"/>
                <a:ea typeface="Roca One"/>
                <a:cs typeface="Roca One"/>
                <a:sym typeface="Roca One"/>
              </a:rPr>
              <a:t> </a:t>
            </a:r>
            <a:r>
              <a:rPr lang="en-US" sz="2857" b="1" dirty="0">
                <a:solidFill>
                  <a:srgbClr val="CD679C"/>
                </a:solidFill>
                <a:latin typeface="Roca One Bold"/>
                <a:ea typeface="Roca One Bold"/>
                <a:cs typeface="Roca One Bold"/>
                <a:sym typeface="Roca One Bold"/>
              </a:rPr>
              <a:t>2. Validation:</a:t>
            </a:r>
          </a:p>
          <a:p>
            <a:pPr algn="just">
              <a:lnSpc>
                <a:spcPts val="3740"/>
              </a:lnSpc>
            </a:pPr>
            <a:r>
              <a:rPr lang="en-US" sz="2671" dirty="0">
                <a:solidFill>
                  <a:srgbClr val="07391E"/>
                </a:solidFill>
                <a:latin typeface="Cy Grotesk Grand"/>
                <a:ea typeface="Cy Grotesk Grand"/>
                <a:cs typeface="Cy Grotesk Grand"/>
                <a:sym typeface="Cy Grotesk Grand"/>
              </a:rPr>
              <a:t> </a:t>
            </a:r>
            <a:r>
              <a:rPr lang="en-US" sz="2671" dirty="0">
                <a:solidFill>
                  <a:srgbClr val="67BE73"/>
                </a:solidFill>
                <a:latin typeface="Cy Grotesk Grand"/>
                <a:ea typeface="Cy Grotesk Grand"/>
                <a:cs typeface="Cy Grotesk Grand"/>
                <a:sym typeface="Cy Grotesk Grand"/>
              </a:rPr>
              <a:t>Ensures inputs are valid (e.g., positive numbers, correct activity levels).</a:t>
            </a:r>
          </a:p>
          <a:p>
            <a:pPr algn="just">
              <a:lnSpc>
                <a:spcPts val="4000"/>
              </a:lnSpc>
            </a:pPr>
            <a:r>
              <a:rPr lang="en-US" sz="2857" dirty="0">
                <a:solidFill>
                  <a:srgbClr val="07391E"/>
                </a:solidFill>
                <a:latin typeface="Roca One"/>
                <a:ea typeface="Roca One"/>
                <a:cs typeface="Roca One"/>
                <a:sym typeface="Roca One"/>
              </a:rPr>
              <a:t> </a:t>
            </a:r>
            <a:r>
              <a:rPr lang="en-US" sz="2857" b="1" dirty="0">
                <a:solidFill>
                  <a:srgbClr val="CD679C"/>
                </a:solidFill>
                <a:latin typeface="Roca One Bold"/>
                <a:ea typeface="Roca One Bold"/>
                <a:cs typeface="Roca One Bold"/>
                <a:sym typeface="Roca One Bold"/>
              </a:rPr>
              <a:t>3. BMR Calculation:</a:t>
            </a:r>
          </a:p>
          <a:p>
            <a:pPr algn="just">
              <a:lnSpc>
                <a:spcPts val="3740"/>
              </a:lnSpc>
            </a:pPr>
            <a:r>
              <a:rPr lang="en-US" sz="2671" dirty="0">
                <a:solidFill>
                  <a:srgbClr val="07391E"/>
                </a:solidFill>
                <a:latin typeface="Cy Grotesk Grand"/>
                <a:ea typeface="Cy Grotesk Grand"/>
                <a:cs typeface="Cy Grotesk Grand"/>
                <a:sym typeface="Cy Grotesk Grand"/>
              </a:rPr>
              <a:t> </a:t>
            </a:r>
            <a:r>
              <a:rPr lang="en-US" sz="2671" dirty="0">
                <a:solidFill>
                  <a:srgbClr val="67BE73"/>
                </a:solidFill>
                <a:latin typeface="Cy Grotesk Grand"/>
                <a:ea typeface="Cy Grotesk Grand"/>
                <a:cs typeface="Cy Grotesk Grand"/>
                <a:sym typeface="Cy Grotesk Grand"/>
              </a:rPr>
              <a:t>Computes the Basal Metabolic Rate (BMR) using gender-specific formulas.</a:t>
            </a:r>
          </a:p>
          <a:p>
            <a:pPr algn="just">
              <a:lnSpc>
                <a:spcPts val="4000"/>
              </a:lnSpc>
            </a:pPr>
            <a:r>
              <a:rPr lang="en-US" sz="2857" dirty="0">
                <a:solidFill>
                  <a:srgbClr val="07391E"/>
                </a:solidFill>
                <a:latin typeface="Roca One"/>
                <a:ea typeface="Roca One"/>
                <a:cs typeface="Roca One"/>
                <a:sym typeface="Roca One"/>
              </a:rPr>
              <a:t> </a:t>
            </a:r>
            <a:r>
              <a:rPr lang="en-US" sz="2857" b="1" dirty="0">
                <a:solidFill>
                  <a:srgbClr val="CD679C"/>
                </a:solidFill>
                <a:latin typeface="Roca One Bold"/>
                <a:ea typeface="Roca One Bold"/>
                <a:cs typeface="Roca One Bold"/>
                <a:sym typeface="Roca One Bold"/>
              </a:rPr>
              <a:t>4. Calorie Needs:</a:t>
            </a:r>
          </a:p>
          <a:p>
            <a:pPr algn="just">
              <a:lnSpc>
                <a:spcPts val="3740"/>
              </a:lnSpc>
            </a:pPr>
            <a:r>
              <a:rPr lang="en-US" sz="2671" dirty="0">
                <a:solidFill>
                  <a:srgbClr val="07391E"/>
                </a:solidFill>
                <a:latin typeface="Cy Grotesk Grand"/>
                <a:ea typeface="Cy Grotesk Grand"/>
                <a:cs typeface="Cy Grotesk Grand"/>
                <a:sym typeface="Cy Grotesk Grand"/>
              </a:rPr>
              <a:t> </a:t>
            </a:r>
            <a:r>
              <a:rPr lang="en-US" sz="2671" dirty="0">
                <a:solidFill>
                  <a:srgbClr val="67BE73"/>
                </a:solidFill>
                <a:latin typeface="Cy Grotesk Grand"/>
                <a:ea typeface="Cy Grotesk Grand"/>
                <a:cs typeface="Cy Grotesk Grand"/>
                <a:sym typeface="Cy Grotesk Grand"/>
              </a:rPr>
              <a:t>Multiplies BMR by an activity factor based on the user’s activity level.</a:t>
            </a:r>
          </a:p>
          <a:p>
            <a:pPr algn="just">
              <a:lnSpc>
                <a:spcPts val="4000"/>
              </a:lnSpc>
            </a:pPr>
            <a:r>
              <a:rPr lang="en-US" sz="2857" dirty="0">
                <a:solidFill>
                  <a:srgbClr val="CD679C"/>
                </a:solidFill>
                <a:latin typeface="Roca One"/>
                <a:ea typeface="Roca One"/>
                <a:cs typeface="Roca One"/>
                <a:sym typeface="Roca One"/>
              </a:rPr>
              <a:t> </a:t>
            </a:r>
            <a:r>
              <a:rPr lang="en-US" sz="2857" b="1" dirty="0">
                <a:solidFill>
                  <a:srgbClr val="CD679C"/>
                </a:solidFill>
                <a:latin typeface="Roca One Bold"/>
                <a:ea typeface="Roca One Bold"/>
                <a:cs typeface="Roca One Bold"/>
                <a:sym typeface="Roca One Bold"/>
              </a:rPr>
              <a:t>5. Results: </a:t>
            </a:r>
          </a:p>
          <a:p>
            <a:pPr algn="just">
              <a:lnSpc>
                <a:spcPts val="3740"/>
              </a:lnSpc>
            </a:pPr>
            <a:r>
              <a:rPr lang="en-US" sz="2671" dirty="0">
                <a:solidFill>
                  <a:srgbClr val="67BE73"/>
                </a:solidFill>
                <a:latin typeface="Cy Grotesk Grand"/>
                <a:ea typeface="Cy Grotesk Grand"/>
                <a:cs typeface="Cy Grotesk Grand"/>
                <a:sym typeface="Cy Grotesk Grand"/>
              </a:rPr>
              <a:t>Displays the BMR and daily calorie needs for each user.</a:t>
            </a:r>
          </a:p>
          <a:p>
            <a:pPr algn="just">
              <a:lnSpc>
                <a:spcPts val="4000"/>
              </a:lnSpc>
            </a:pPr>
            <a:r>
              <a:rPr lang="en-US" sz="2857" b="1" dirty="0">
                <a:solidFill>
                  <a:srgbClr val="CD679C"/>
                </a:solidFill>
                <a:latin typeface="Roca One Bold"/>
                <a:ea typeface="Roca One Bold"/>
                <a:cs typeface="Roca One Bold"/>
                <a:sym typeface="Roca One Bold"/>
              </a:rPr>
              <a:t> 6. Repeat:</a:t>
            </a:r>
          </a:p>
          <a:p>
            <a:pPr algn="just">
              <a:lnSpc>
                <a:spcPts val="3740"/>
              </a:lnSpc>
            </a:pPr>
            <a:r>
              <a:rPr lang="en-US" sz="2671" dirty="0">
                <a:solidFill>
                  <a:srgbClr val="07391E"/>
                </a:solidFill>
                <a:latin typeface="Cy Grotesk Grand"/>
                <a:ea typeface="Cy Grotesk Grand"/>
                <a:cs typeface="Cy Grotesk Grand"/>
                <a:sym typeface="Cy Grotesk Grand"/>
              </a:rPr>
              <a:t> </a:t>
            </a:r>
            <a:r>
              <a:rPr lang="en-US" sz="2671" dirty="0">
                <a:solidFill>
                  <a:srgbClr val="67BE73"/>
                </a:solidFill>
                <a:latin typeface="Cy Grotesk Grand"/>
                <a:ea typeface="Cy Grotesk Grand"/>
                <a:cs typeface="Cy Grotesk Grand"/>
                <a:sym typeface="Cy Grotesk Grand"/>
              </a:rPr>
              <a:t>Repeats the process for multiple users if required.</a:t>
            </a:r>
          </a:p>
          <a:p>
            <a:pPr algn="just">
              <a:lnSpc>
                <a:spcPts val="3740"/>
              </a:lnSpc>
            </a:pPr>
            <a:endParaRPr lang="en-US" sz="2671" dirty="0">
              <a:solidFill>
                <a:srgbClr val="67BE73"/>
              </a:solidFill>
              <a:latin typeface="Cy Grotesk Grand"/>
              <a:ea typeface="Cy Grotesk Grand"/>
              <a:cs typeface="Cy Grotesk Grand"/>
              <a:sym typeface="Cy Grotesk Grand"/>
            </a:endParaRPr>
          </a:p>
        </p:txBody>
      </p:sp>
      <p:sp>
        <p:nvSpPr>
          <p:cNvPr id="5" name="TextBox 5"/>
          <p:cNvSpPr txBox="1"/>
          <p:nvPr/>
        </p:nvSpPr>
        <p:spPr>
          <a:xfrm>
            <a:off x="3962400" y="279036"/>
            <a:ext cx="9019092" cy="819057"/>
          </a:xfrm>
          <a:prstGeom prst="rect">
            <a:avLst/>
          </a:prstGeom>
        </p:spPr>
        <p:txBody>
          <a:bodyPr lIns="0" tIns="0" rIns="0" bIns="0" rtlCol="0" anchor="t">
            <a:spAutoFit/>
          </a:bodyPr>
          <a:lstStyle/>
          <a:p>
            <a:pPr algn="l">
              <a:lnSpc>
                <a:spcPts val="6294"/>
              </a:lnSpc>
            </a:pPr>
            <a:r>
              <a:rPr lang="en-US" sz="5995" dirty="0">
                <a:solidFill>
                  <a:srgbClr val="E5871E"/>
                </a:solidFill>
                <a:latin typeface="Roca One"/>
                <a:ea typeface="Roca One"/>
                <a:cs typeface="Roca One"/>
                <a:sym typeface="Roca One"/>
              </a:rPr>
              <a:t>How this code works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BEC"/>
        </a:solidFill>
        <a:effectLst/>
      </p:bgPr>
    </p:bg>
    <p:spTree>
      <p:nvGrpSpPr>
        <p:cNvPr id="1" name=""/>
        <p:cNvGrpSpPr/>
        <p:nvPr/>
      </p:nvGrpSpPr>
      <p:grpSpPr>
        <a:xfrm>
          <a:off x="0" y="0"/>
          <a:ext cx="0" cy="0"/>
          <a:chOff x="0" y="0"/>
          <a:chExt cx="0" cy="0"/>
        </a:xfrm>
      </p:grpSpPr>
      <p:sp>
        <p:nvSpPr>
          <p:cNvPr id="2" name="Freeform 2"/>
          <p:cNvSpPr/>
          <p:nvPr/>
        </p:nvSpPr>
        <p:spPr>
          <a:xfrm rot="-5694160">
            <a:off x="13925362" y="5701979"/>
            <a:ext cx="8725276" cy="10455124"/>
          </a:xfrm>
          <a:custGeom>
            <a:avLst/>
            <a:gdLst/>
            <a:ahLst/>
            <a:cxnLst/>
            <a:rect l="l" t="t" r="r" b="b"/>
            <a:pathLst>
              <a:path w="8725276" h="10455124">
                <a:moveTo>
                  <a:pt x="0" y="0"/>
                </a:moveTo>
                <a:lnTo>
                  <a:pt x="8725276" y="0"/>
                </a:lnTo>
                <a:lnTo>
                  <a:pt x="8725276" y="10455124"/>
                </a:lnTo>
                <a:lnTo>
                  <a:pt x="0" y="10455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a:off x="14003867" y="5654122"/>
            <a:ext cx="3570899" cy="3798829"/>
          </a:xfrm>
          <a:prstGeom prst="rect">
            <a:avLst/>
          </a:prstGeom>
        </p:spPr>
      </p:pic>
      <p:sp>
        <p:nvSpPr>
          <p:cNvPr id="4" name="Freeform 4"/>
          <p:cNvSpPr/>
          <p:nvPr/>
        </p:nvSpPr>
        <p:spPr>
          <a:xfrm>
            <a:off x="1028700" y="2814706"/>
            <a:ext cx="4188179" cy="2909780"/>
          </a:xfrm>
          <a:custGeom>
            <a:avLst/>
            <a:gdLst/>
            <a:ahLst/>
            <a:cxnLst/>
            <a:rect l="l" t="t" r="r" b="b"/>
            <a:pathLst>
              <a:path w="4188179" h="2909780">
                <a:moveTo>
                  <a:pt x="0" y="0"/>
                </a:moveTo>
                <a:lnTo>
                  <a:pt x="4188179" y="0"/>
                </a:lnTo>
                <a:lnTo>
                  <a:pt x="4188179" y="2909781"/>
                </a:lnTo>
                <a:lnTo>
                  <a:pt x="0" y="2909781"/>
                </a:lnTo>
                <a:lnTo>
                  <a:pt x="0" y="0"/>
                </a:lnTo>
                <a:close/>
              </a:path>
            </a:pathLst>
          </a:custGeom>
          <a:blipFill>
            <a:blip r:embed="rId5"/>
            <a:stretch>
              <a:fillRect l="-8242" r="-120485"/>
            </a:stretch>
          </a:blipFill>
        </p:spPr>
      </p:sp>
      <p:sp>
        <p:nvSpPr>
          <p:cNvPr id="5" name="Freeform 5"/>
          <p:cNvSpPr/>
          <p:nvPr/>
        </p:nvSpPr>
        <p:spPr>
          <a:xfrm>
            <a:off x="8311137" y="4269597"/>
            <a:ext cx="7285926" cy="1156252"/>
          </a:xfrm>
          <a:custGeom>
            <a:avLst/>
            <a:gdLst/>
            <a:ahLst/>
            <a:cxnLst/>
            <a:rect l="l" t="t" r="r" b="b"/>
            <a:pathLst>
              <a:path w="7285926" h="1156252">
                <a:moveTo>
                  <a:pt x="0" y="0"/>
                </a:moveTo>
                <a:lnTo>
                  <a:pt x="7285926" y="0"/>
                </a:lnTo>
                <a:lnTo>
                  <a:pt x="7285926" y="1156251"/>
                </a:lnTo>
                <a:lnTo>
                  <a:pt x="0" y="1156251"/>
                </a:lnTo>
                <a:lnTo>
                  <a:pt x="0" y="0"/>
                </a:lnTo>
                <a:close/>
              </a:path>
            </a:pathLst>
          </a:custGeom>
          <a:blipFill>
            <a:blip r:embed="rId6"/>
            <a:stretch>
              <a:fillRect l="-2192" r="-5351"/>
            </a:stretch>
          </a:blipFill>
        </p:spPr>
      </p:sp>
      <p:sp>
        <p:nvSpPr>
          <p:cNvPr id="6" name="Freeform 6"/>
          <p:cNvSpPr/>
          <p:nvPr/>
        </p:nvSpPr>
        <p:spPr>
          <a:xfrm>
            <a:off x="537289" y="6316932"/>
            <a:ext cx="4592895" cy="3355840"/>
          </a:xfrm>
          <a:custGeom>
            <a:avLst/>
            <a:gdLst/>
            <a:ahLst/>
            <a:cxnLst/>
            <a:rect l="l" t="t" r="r" b="b"/>
            <a:pathLst>
              <a:path w="4592895" h="3355840">
                <a:moveTo>
                  <a:pt x="0" y="0"/>
                </a:moveTo>
                <a:lnTo>
                  <a:pt x="4592895" y="0"/>
                </a:lnTo>
                <a:lnTo>
                  <a:pt x="4592895" y="3355840"/>
                </a:lnTo>
                <a:lnTo>
                  <a:pt x="0" y="3355840"/>
                </a:lnTo>
                <a:lnTo>
                  <a:pt x="0" y="0"/>
                </a:lnTo>
                <a:close/>
              </a:path>
            </a:pathLst>
          </a:custGeom>
          <a:blipFill>
            <a:blip r:embed="rId7"/>
            <a:stretch>
              <a:fillRect/>
            </a:stretch>
          </a:blipFill>
        </p:spPr>
      </p:sp>
      <p:sp>
        <p:nvSpPr>
          <p:cNvPr id="7" name="Freeform 7"/>
          <p:cNvSpPr/>
          <p:nvPr/>
        </p:nvSpPr>
        <p:spPr>
          <a:xfrm>
            <a:off x="7295312" y="7553537"/>
            <a:ext cx="5411406" cy="882631"/>
          </a:xfrm>
          <a:custGeom>
            <a:avLst/>
            <a:gdLst/>
            <a:ahLst/>
            <a:cxnLst/>
            <a:rect l="l" t="t" r="r" b="b"/>
            <a:pathLst>
              <a:path w="5411406" h="882631">
                <a:moveTo>
                  <a:pt x="0" y="0"/>
                </a:moveTo>
                <a:lnTo>
                  <a:pt x="5411405" y="0"/>
                </a:lnTo>
                <a:lnTo>
                  <a:pt x="5411405" y="882631"/>
                </a:lnTo>
                <a:lnTo>
                  <a:pt x="0" y="882631"/>
                </a:lnTo>
                <a:lnTo>
                  <a:pt x="0" y="0"/>
                </a:lnTo>
                <a:close/>
              </a:path>
            </a:pathLst>
          </a:custGeom>
          <a:blipFill>
            <a:blip r:embed="rId8"/>
            <a:stretch>
              <a:fillRect r="-33746"/>
            </a:stretch>
          </a:blipFill>
        </p:spPr>
      </p:sp>
      <p:sp>
        <p:nvSpPr>
          <p:cNvPr id="8" name="TextBox 8"/>
          <p:cNvSpPr txBox="1"/>
          <p:nvPr/>
        </p:nvSpPr>
        <p:spPr>
          <a:xfrm>
            <a:off x="329923" y="415648"/>
            <a:ext cx="8662807" cy="819057"/>
          </a:xfrm>
          <a:prstGeom prst="rect">
            <a:avLst/>
          </a:prstGeom>
        </p:spPr>
        <p:txBody>
          <a:bodyPr lIns="0" tIns="0" rIns="0" bIns="0" rtlCol="0" anchor="t">
            <a:spAutoFit/>
          </a:bodyPr>
          <a:lstStyle/>
          <a:p>
            <a:pPr algn="l">
              <a:lnSpc>
                <a:spcPts val="6294"/>
              </a:lnSpc>
            </a:pPr>
            <a:r>
              <a:rPr lang="en-US" sz="5995" dirty="0">
                <a:solidFill>
                  <a:srgbClr val="E5871E"/>
                </a:solidFill>
                <a:latin typeface="Roca One"/>
                <a:ea typeface="Roca One"/>
                <a:cs typeface="Roca One"/>
                <a:sym typeface="Roca One"/>
              </a:rPr>
              <a:t>Result of the code</a:t>
            </a:r>
          </a:p>
        </p:txBody>
      </p:sp>
      <p:sp>
        <p:nvSpPr>
          <p:cNvPr id="9" name="TextBox 9"/>
          <p:cNvSpPr txBox="1"/>
          <p:nvPr/>
        </p:nvSpPr>
        <p:spPr>
          <a:xfrm>
            <a:off x="329923" y="1687792"/>
            <a:ext cx="12266748" cy="1239571"/>
          </a:xfrm>
          <a:prstGeom prst="rect">
            <a:avLst/>
          </a:prstGeom>
        </p:spPr>
        <p:txBody>
          <a:bodyPr lIns="0" tIns="0" rIns="0" bIns="0" rtlCol="0" anchor="t">
            <a:spAutoFit/>
          </a:bodyPr>
          <a:lstStyle/>
          <a:p>
            <a:pPr algn="l">
              <a:lnSpc>
                <a:spcPts val="3017"/>
              </a:lnSpc>
            </a:pPr>
            <a:r>
              <a:rPr lang="en-US" sz="2453" dirty="0">
                <a:solidFill>
                  <a:srgbClr val="CD679C"/>
                </a:solidFill>
                <a:latin typeface="Roca One"/>
                <a:ea typeface="Roca One"/>
                <a:cs typeface="Roca One"/>
                <a:sym typeface="Roca One"/>
              </a:rPr>
              <a:t>1. Inputs:</a:t>
            </a:r>
          </a:p>
          <a:p>
            <a:pPr algn="l">
              <a:lnSpc>
                <a:spcPts val="2279"/>
              </a:lnSpc>
            </a:pPr>
            <a:r>
              <a:rPr lang="en-US" sz="1853" dirty="0">
                <a:solidFill>
                  <a:srgbClr val="000000"/>
                </a:solidFill>
                <a:latin typeface="Cy Grotesk Grand"/>
                <a:ea typeface="Cy Grotesk Grand"/>
                <a:cs typeface="Cy Grotesk Grand"/>
                <a:sym typeface="Cy Grotesk Grand"/>
              </a:rPr>
              <a:t> • The user provides details like gender, weight, height, age, and activity level for one or more users.</a:t>
            </a:r>
          </a:p>
          <a:p>
            <a:pPr algn="l">
              <a:lnSpc>
                <a:spcPts val="2279"/>
              </a:lnSpc>
              <a:spcBef>
                <a:spcPct val="0"/>
              </a:spcBef>
            </a:pPr>
            <a:endParaRPr lang="en-US" sz="1853" dirty="0">
              <a:solidFill>
                <a:srgbClr val="000000"/>
              </a:solidFill>
              <a:latin typeface="Cy Grotesk Grand"/>
              <a:ea typeface="Cy Grotesk Grand"/>
              <a:cs typeface="Cy Grotesk Grand"/>
              <a:sym typeface="Cy Grotesk Grand"/>
            </a:endParaRPr>
          </a:p>
        </p:txBody>
      </p:sp>
      <p:sp>
        <p:nvSpPr>
          <p:cNvPr id="10" name="TextBox 10"/>
          <p:cNvSpPr txBox="1"/>
          <p:nvPr/>
        </p:nvSpPr>
        <p:spPr>
          <a:xfrm>
            <a:off x="7116861" y="2744287"/>
            <a:ext cx="10607873" cy="1525309"/>
          </a:xfrm>
          <a:prstGeom prst="rect">
            <a:avLst/>
          </a:prstGeom>
        </p:spPr>
        <p:txBody>
          <a:bodyPr lIns="0" tIns="0" rIns="0" bIns="0" rtlCol="0" anchor="t">
            <a:spAutoFit/>
          </a:bodyPr>
          <a:lstStyle/>
          <a:p>
            <a:pPr algn="l">
              <a:lnSpc>
                <a:spcPts val="3021"/>
              </a:lnSpc>
            </a:pPr>
            <a:r>
              <a:rPr lang="en-US" sz="2456" dirty="0">
                <a:solidFill>
                  <a:srgbClr val="CD679C"/>
                </a:solidFill>
                <a:latin typeface="Roca One"/>
                <a:ea typeface="Roca One"/>
                <a:cs typeface="Roca One"/>
                <a:sym typeface="Roca One"/>
              </a:rPr>
              <a:t>2. Calculations:</a:t>
            </a:r>
          </a:p>
          <a:p>
            <a:pPr algn="l">
              <a:lnSpc>
                <a:spcPts val="2283"/>
              </a:lnSpc>
            </a:pPr>
            <a:r>
              <a:rPr lang="en-US" sz="1856" dirty="0">
                <a:solidFill>
                  <a:srgbClr val="000000"/>
                </a:solidFill>
                <a:latin typeface="Cy Grotesk Grand"/>
                <a:ea typeface="Cy Grotesk Grand"/>
                <a:cs typeface="Cy Grotesk Grand"/>
                <a:sym typeface="Cy Grotesk Grand"/>
              </a:rPr>
              <a:t> • For each user, the program calculates:</a:t>
            </a:r>
          </a:p>
          <a:p>
            <a:pPr algn="l">
              <a:lnSpc>
                <a:spcPts val="2283"/>
              </a:lnSpc>
            </a:pPr>
            <a:r>
              <a:rPr lang="en-US" sz="1856" dirty="0">
                <a:solidFill>
                  <a:srgbClr val="000000"/>
                </a:solidFill>
                <a:latin typeface="Cy Grotesk Grand"/>
                <a:ea typeface="Cy Grotesk Grand"/>
                <a:cs typeface="Cy Grotesk Grand"/>
                <a:sym typeface="Cy Grotesk Grand"/>
              </a:rPr>
              <a:t> • BMR (Basal Metabolic Rate): Calories needed if the body is at rest.</a:t>
            </a:r>
          </a:p>
          <a:p>
            <a:pPr algn="l">
              <a:lnSpc>
                <a:spcPts val="2283"/>
              </a:lnSpc>
            </a:pPr>
            <a:r>
              <a:rPr lang="en-US" sz="1856" dirty="0">
                <a:solidFill>
                  <a:srgbClr val="000000"/>
                </a:solidFill>
                <a:latin typeface="Cy Grotesk Grand"/>
                <a:ea typeface="Cy Grotesk Grand"/>
                <a:cs typeface="Cy Grotesk Grand"/>
                <a:sym typeface="Cy Grotesk Grand"/>
              </a:rPr>
              <a:t> • Daily Calorie Needs: Based on BMR and activity level.</a:t>
            </a:r>
          </a:p>
          <a:p>
            <a:pPr algn="l">
              <a:lnSpc>
                <a:spcPts val="2283"/>
              </a:lnSpc>
              <a:spcBef>
                <a:spcPct val="0"/>
              </a:spcBef>
            </a:pPr>
            <a:endParaRPr lang="en-US" sz="1856" dirty="0">
              <a:solidFill>
                <a:srgbClr val="000000"/>
              </a:solidFill>
              <a:latin typeface="Cy Grotesk Grand"/>
              <a:ea typeface="Cy Grotesk Grand"/>
              <a:cs typeface="Cy Grotesk Grand"/>
              <a:sym typeface="Cy Grotesk Grand"/>
            </a:endParaRPr>
          </a:p>
        </p:txBody>
      </p:sp>
      <p:sp>
        <p:nvSpPr>
          <p:cNvPr id="11" name="TextBox 11"/>
          <p:cNvSpPr txBox="1"/>
          <p:nvPr/>
        </p:nvSpPr>
        <p:spPr>
          <a:xfrm>
            <a:off x="2166344" y="5935766"/>
            <a:ext cx="2177056" cy="381166"/>
          </a:xfrm>
          <a:prstGeom prst="rect">
            <a:avLst/>
          </a:prstGeom>
        </p:spPr>
        <p:txBody>
          <a:bodyPr wrap="square" lIns="0" tIns="0" rIns="0" bIns="0" rtlCol="0" anchor="t">
            <a:spAutoFit/>
          </a:bodyPr>
          <a:lstStyle/>
          <a:p>
            <a:pPr algn="ctr">
              <a:lnSpc>
                <a:spcPts val="3021"/>
              </a:lnSpc>
              <a:spcBef>
                <a:spcPct val="0"/>
              </a:spcBef>
            </a:pPr>
            <a:r>
              <a:rPr lang="en-US" sz="2456" dirty="0">
                <a:solidFill>
                  <a:srgbClr val="CD679C"/>
                </a:solidFill>
                <a:latin typeface="Roca One"/>
                <a:ea typeface="Roca One"/>
                <a:cs typeface="Roca One"/>
                <a:sym typeface="Roca One"/>
              </a:rPr>
              <a:t>3. Output </a:t>
            </a:r>
            <a:r>
              <a:rPr lang="en-US" sz="2456" dirty="0" err="1">
                <a:solidFill>
                  <a:srgbClr val="CD679C"/>
                </a:solidFill>
                <a:latin typeface="Roca One"/>
                <a:ea typeface="Roca One"/>
                <a:cs typeface="Roca One"/>
                <a:sym typeface="Roca One"/>
              </a:rPr>
              <a:t>eg</a:t>
            </a:r>
            <a:r>
              <a:rPr lang="en-US" sz="2456" dirty="0">
                <a:solidFill>
                  <a:srgbClr val="CD679C"/>
                </a:solidFill>
                <a:latin typeface="Roca One"/>
                <a:ea typeface="Roca One"/>
                <a:cs typeface="Roca One"/>
                <a:sym typeface="Roca One"/>
              </a:rPr>
              <a:t>:</a:t>
            </a:r>
          </a:p>
        </p:txBody>
      </p:sp>
      <p:sp>
        <p:nvSpPr>
          <p:cNvPr id="12" name="TextBox 12"/>
          <p:cNvSpPr txBox="1"/>
          <p:nvPr/>
        </p:nvSpPr>
        <p:spPr>
          <a:xfrm>
            <a:off x="7116861" y="6478027"/>
            <a:ext cx="7062723" cy="1153999"/>
          </a:xfrm>
          <a:prstGeom prst="rect">
            <a:avLst/>
          </a:prstGeom>
        </p:spPr>
        <p:txBody>
          <a:bodyPr lIns="0" tIns="0" rIns="0" bIns="0" rtlCol="0" anchor="t">
            <a:spAutoFit/>
          </a:bodyPr>
          <a:lstStyle/>
          <a:p>
            <a:pPr algn="l">
              <a:lnSpc>
                <a:spcPts val="3042"/>
              </a:lnSpc>
            </a:pPr>
            <a:r>
              <a:rPr lang="en-US" sz="2473" dirty="0">
                <a:solidFill>
                  <a:srgbClr val="CD679C"/>
                </a:solidFill>
                <a:latin typeface="Roca One"/>
                <a:ea typeface="Roca One"/>
                <a:cs typeface="Roca One"/>
                <a:sym typeface="Roca One"/>
              </a:rPr>
              <a:t>4. Conclusion:</a:t>
            </a:r>
          </a:p>
          <a:p>
            <a:pPr algn="l">
              <a:lnSpc>
                <a:spcPts val="2058"/>
              </a:lnSpc>
            </a:pPr>
            <a:r>
              <a:rPr lang="en-US" sz="1673" dirty="0">
                <a:solidFill>
                  <a:srgbClr val="000000"/>
                </a:solidFill>
                <a:latin typeface="Cy Grotesk Grand"/>
                <a:ea typeface="Cy Grotesk Grand"/>
                <a:cs typeface="Cy Grotesk Grand"/>
                <a:sym typeface="Cy Grotesk Grand"/>
              </a:rPr>
              <a:t>After processing all users, the program thanks the user and ends.</a:t>
            </a:r>
          </a:p>
          <a:p>
            <a:pPr algn="l">
              <a:lnSpc>
                <a:spcPts val="2155"/>
              </a:lnSpc>
              <a:spcBef>
                <a:spcPct val="0"/>
              </a:spcBef>
            </a:pPr>
            <a:endParaRPr lang="en-US" sz="1673" dirty="0">
              <a:solidFill>
                <a:srgbClr val="000000"/>
              </a:solidFill>
              <a:latin typeface="Cy Grotesk Grand"/>
              <a:ea typeface="Cy Grotesk Grand"/>
              <a:cs typeface="Cy Grotesk Grand"/>
              <a:sym typeface="Cy Grotesk Gran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7BE73"/>
        </a:solidFill>
        <a:effectLst/>
      </p:bgPr>
    </p:bg>
    <p:spTree>
      <p:nvGrpSpPr>
        <p:cNvPr id="1" name=""/>
        <p:cNvGrpSpPr/>
        <p:nvPr/>
      </p:nvGrpSpPr>
      <p:grpSpPr>
        <a:xfrm>
          <a:off x="0" y="0"/>
          <a:ext cx="0" cy="0"/>
          <a:chOff x="0" y="0"/>
          <a:chExt cx="0" cy="0"/>
        </a:xfrm>
      </p:grpSpPr>
      <p:sp>
        <p:nvSpPr>
          <p:cNvPr id="2" name="Freeform 2"/>
          <p:cNvSpPr/>
          <p:nvPr/>
        </p:nvSpPr>
        <p:spPr>
          <a:xfrm rot="-3079162">
            <a:off x="-1117714" y="3596814"/>
            <a:ext cx="10426024" cy="12493057"/>
          </a:xfrm>
          <a:custGeom>
            <a:avLst/>
            <a:gdLst/>
            <a:ahLst/>
            <a:cxnLst/>
            <a:rect l="l" t="t" r="r" b="b"/>
            <a:pathLst>
              <a:path w="10426024" h="12493057">
                <a:moveTo>
                  <a:pt x="0" y="0"/>
                </a:moveTo>
                <a:lnTo>
                  <a:pt x="10426025" y="0"/>
                </a:lnTo>
                <a:lnTo>
                  <a:pt x="10426025" y="12493057"/>
                </a:lnTo>
                <a:lnTo>
                  <a:pt x="0" y="12493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a:off x="1028700" y="2338203"/>
            <a:ext cx="7775390" cy="6920097"/>
          </a:xfrm>
          <a:prstGeom prst="rect">
            <a:avLst/>
          </a:prstGeom>
        </p:spPr>
      </p:pic>
      <p:sp>
        <p:nvSpPr>
          <p:cNvPr id="4" name="TextBox 4"/>
          <p:cNvSpPr txBox="1"/>
          <p:nvPr/>
        </p:nvSpPr>
        <p:spPr>
          <a:xfrm>
            <a:off x="10558494" y="419977"/>
            <a:ext cx="7231300" cy="10351512"/>
          </a:xfrm>
          <a:prstGeom prst="rect">
            <a:avLst/>
          </a:prstGeom>
        </p:spPr>
        <p:txBody>
          <a:bodyPr lIns="0" tIns="0" rIns="0" bIns="0" rtlCol="0" anchor="t">
            <a:spAutoFit/>
          </a:bodyPr>
          <a:lstStyle/>
          <a:p>
            <a:pPr algn="r">
              <a:lnSpc>
                <a:spcPts val="4844"/>
              </a:lnSpc>
            </a:pPr>
            <a:r>
              <a:rPr lang="en-US" sz="3460" dirty="0">
                <a:solidFill>
                  <a:srgbClr val="FBFBEC"/>
                </a:solidFill>
                <a:latin typeface="Cy Grotesk Grand"/>
                <a:ea typeface="Cy Grotesk Grand"/>
                <a:cs typeface="Cy Grotesk Grand"/>
                <a:sym typeface="Cy Grotesk Grand"/>
              </a:rPr>
              <a:t>This program provides a simple and efficient way to calculate daily calorie requirements for individuals based on their gender, weight, height, age, and activity level. By using the Basal Metabolic Rate (BMR) and applying an activity multiplier, the program delivers personalized results to help users understand their daily energy needs.</a:t>
            </a:r>
          </a:p>
          <a:p>
            <a:pPr algn="r">
              <a:lnSpc>
                <a:spcPts val="4844"/>
              </a:lnSpc>
            </a:pPr>
            <a:endParaRPr lang="en-US" sz="3460" dirty="0">
              <a:solidFill>
                <a:srgbClr val="FBFBEC"/>
              </a:solidFill>
              <a:latin typeface="Cy Grotesk Grand"/>
              <a:ea typeface="Cy Grotesk Grand"/>
              <a:cs typeface="Cy Grotesk Grand"/>
              <a:sym typeface="Cy Grotesk Grand"/>
            </a:endParaRPr>
          </a:p>
          <a:p>
            <a:pPr algn="r">
              <a:lnSpc>
                <a:spcPts val="4844"/>
              </a:lnSpc>
            </a:pPr>
            <a:endParaRPr lang="en-US" sz="3460" dirty="0">
              <a:solidFill>
                <a:srgbClr val="FBFBEC"/>
              </a:solidFill>
              <a:latin typeface="Cy Grotesk Grand"/>
              <a:ea typeface="Cy Grotesk Grand"/>
              <a:cs typeface="Cy Grotesk Grand"/>
              <a:sym typeface="Cy Grotesk Grand"/>
            </a:endParaRPr>
          </a:p>
        </p:txBody>
      </p:sp>
      <p:sp>
        <p:nvSpPr>
          <p:cNvPr id="5" name="TextBox 5"/>
          <p:cNvSpPr txBox="1"/>
          <p:nvPr/>
        </p:nvSpPr>
        <p:spPr>
          <a:xfrm>
            <a:off x="329923" y="415648"/>
            <a:ext cx="9318214" cy="819057"/>
          </a:xfrm>
          <a:prstGeom prst="rect">
            <a:avLst/>
          </a:prstGeom>
        </p:spPr>
        <p:txBody>
          <a:bodyPr lIns="0" tIns="0" rIns="0" bIns="0" rtlCol="0" anchor="t">
            <a:spAutoFit/>
          </a:bodyPr>
          <a:lstStyle/>
          <a:p>
            <a:pPr algn="l">
              <a:lnSpc>
                <a:spcPts val="6294"/>
              </a:lnSpc>
            </a:pPr>
            <a:r>
              <a:rPr lang="en-US" sz="5995" dirty="0">
                <a:solidFill>
                  <a:srgbClr val="044B25"/>
                </a:solidFill>
                <a:latin typeface="Roca One"/>
                <a:ea typeface="Roca One"/>
                <a:cs typeface="Roca One"/>
                <a:sym typeface="Roca One"/>
              </a:rPr>
              <a:t>Conclusions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908</Words>
  <Application>Microsoft Office PowerPoint</Application>
  <PresentationFormat>Custom</PresentationFormat>
  <Paragraphs>83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Roca One Bold</vt:lpstr>
      <vt:lpstr>Roca One</vt:lpstr>
      <vt:lpstr>Cy Grotesk Grand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Calorie Calculator Program</dc:title>
  <dc:creator>LENOVO</dc:creator>
  <cp:lastModifiedBy>gurudathgn044@gmail.com</cp:lastModifiedBy>
  <cp:revision>2</cp:revision>
  <dcterms:created xsi:type="dcterms:W3CDTF">2006-08-16T00:00:00Z</dcterms:created>
  <dcterms:modified xsi:type="dcterms:W3CDTF">2024-12-08T10:20:32Z</dcterms:modified>
  <dc:identifier>DAGYrsU8XmQ</dc:identifier>
</cp:coreProperties>
</file>